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389" r:id="rId2"/>
    <p:sldId id="390" r:id="rId3"/>
    <p:sldId id="391" r:id="rId4"/>
    <p:sldId id="393" r:id="rId5"/>
    <p:sldId id="395" r:id="rId6"/>
    <p:sldId id="394" r:id="rId7"/>
    <p:sldId id="397" r:id="rId8"/>
    <p:sldId id="421" r:id="rId9"/>
    <p:sldId id="422" r:id="rId10"/>
    <p:sldId id="423" r:id="rId11"/>
    <p:sldId id="424" r:id="rId12"/>
    <p:sldId id="398" r:id="rId13"/>
    <p:sldId id="425" r:id="rId14"/>
    <p:sldId id="399" r:id="rId15"/>
    <p:sldId id="426" r:id="rId16"/>
    <p:sldId id="427" r:id="rId17"/>
    <p:sldId id="400" r:id="rId18"/>
    <p:sldId id="428" r:id="rId19"/>
    <p:sldId id="429" r:id="rId20"/>
    <p:sldId id="430" r:id="rId21"/>
    <p:sldId id="431" r:id="rId22"/>
    <p:sldId id="432" r:id="rId23"/>
    <p:sldId id="401" r:id="rId24"/>
    <p:sldId id="433" r:id="rId25"/>
    <p:sldId id="434" r:id="rId26"/>
    <p:sldId id="435" r:id="rId27"/>
    <p:sldId id="436" r:id="rId28"/>
    <p:sldId id="437" r:id="rId29"/>
    <p:sldId id="402" r:id="rId30"/>
    <p:sldId id="438" r:id="rId31"/>
    <p:sldId id="439" r:id="rId32"/>
    <p:sldId id="440" r:id="rId33"/>
    <p:sldId id="441" r:id="rId34"/>
    <p:sldId id="442" r:id="rId35"/>
    <p:sldId id="443" r:id="rId36"/>
    <p:sldId id="446" r:id="rId37"/>
    <p:sldId id="444" r:id="rId38"/>
    <p:sldId id="445" r:id="rId39"/>
    <p:sldId id="447" r:id="rId40"/>
    <p:sldId id="448" r:id="rId41"/>
    <p:sldId id="449" r:id="rId42"/>
    <p:sldId id="450" r:id="rId43"/>
    <p:sldId id="451" r:id="rId44"/>
    <p:sldId id="452" r:id="rId45"/>
    <p:sldId id="453" r:id="rId46"/>
    <p:sldId id="404" r:id="rId47"/>
    <p:sldId id="454" r:id="rId48"/>
    <p:sldId id="455" r:id="rId49"/>
    <p:sldId id="456" r:id="rId50"/>
    <p:sldId id="457" r:id="rId51"/>
    <p:sldId id="458" r:id="rId52"/>
    <p:sldId id="459" r:id="rId53"/>
    <p:sldId id="460" r:id="rId54"/>
    <p:sldId id="461" r:id="rId55"/>
    <p:sldId id="462" r:id="rId56"/>
    <p:sldId id="405" r:id="rId57"/>
  </p:sldIdLst>
  <p:sldSz cx="9144000" cy="6858000" type="screen4x3"/>
  <p:notesSz cx="6858000" cy="9144000"/>
  <p:defaultTextStyle>
    <a:defPPr>
      <a:defRPr lang="zh-CN"/>
    </a:defPPr>
    <a:lvl1pPr algn="l" rtl="0" fontAlgn="base">
      <a:spcBef>
        <a:spcPct val="50000"/>
      </a:spcBef>
      <a:spcAft>
        <a:spcPct val="0"/>
      </a:spcAft>
      <a:defRPr sz="2400" kern="1200">
        <a:solidFill>
          <a:schemeClr val="tx1"/>
        </a:solidFill>
        <a:latin typeface="Times New Roman" pitchFamily="18" charset="0"/>
        <a:ea typeface="宋体" pitchFamily="2" charset="-122"/>
        <a:cs typeface="+mn-cs"/>
      </a:defRPr>
    </a:lvl1pPr>
    <a:lvl2pPr marL="457200" algn="l" rtl="0" fontAlgn="base">
      <a:spcBef>
        <a:spcPct val="50000"/>
      </a:spcBef>
      <a:spcAft>
        <a:spcPct val="0"/>
      </a:spcAft>
      <a:defRPr sz="2400" kern="1200">
        <a:solidFill>
          <a:schemeClr val="tx1"/>
        </a:solidFill>
        <a:latin typeface="Times New Roman" pitchFamily="18" charset="0"/>
        <a:ea typeface="宋体" pitchFamily="2" charset="-122"/>
        <a:cs typeface="+mn-cs"/>
      </a:defRPr>
    </a:lvl2pPr>
    <a:lvl3pPr marL="914400" algn="l" rtl="0" fontAlgn="base">
      <a:spcBef>
        <a:spcPct val="50000"/>
      </a:spcBef>
      <a:spcAft>
        <a:spcPct val="0"/>
      </a:spcAft>
      <a:defRPr sz="2400" kern="1200">
        <a:solidFill>
          <a:schemeClr val="tx1"/>
        </a:solidFill>
        <a:latin typeface="Times New Roman" pitchFamily="18" charset="0"/>
        <a:ea typeface="宋体" pitchFamily="2" charset="-122"/>
        <a:cs typeface="+mn-cs"/>
      </a:defRPr>
    </a:lvl3pPr>
    <a:lvl4pPr marL="1371600" algn="l" rtl="0" fontAlgn="base">
      <a:spcBef>
        <a:spcPct val="50000"/>
      </a:spcBef>
      <a:spcAft>
        <a:spcPct val="0"/>
      </a:spcAft>
      <a:defRPr sz="2400" kern="1200">
        <a:solidFill>
          <a:schemeClr val="tx1"/>
        </a:solidFill>
        <a:latin typeface="Times New Roman" pitchFamily="18" charset="0"/>
        <a:ea typeface="宋体" pitchFamily="2" charset="-122"/>
        <a:cs typeface="+mn-cs"/>
      </a:defRPr>
    </a:lvl4pPr>
    <a:lvl5pPr marL="1828800" algn="l" rtl="0" fontAlgn="base">
      <a:spcBef>
        <a:spcPct val="50000"/>
      </a:spcBef>
      <a:spcAft>
        <a:spcPct val="0"/>
      </a:spcAft>
      <a:defRPr sz="2400" kern="1200">
        <a:solidFill>
          <a:schemeClr val="tx1"/>
        </a:solidFill>
        <a:latin typeface="Times New Roman" pitchFamily="18" charset="0"/>
        <a:ea typeface="宋体" pitchFamily="2" charset="-122"/>
        <a:cs typeface="+mn-cs"/>
      </a:defRPr>
    </a:lvl5pPr>
    <a:lvl6pPr marL="2286000" algn="l" defTabSz="914400" rtl="0" eaLnBrk="1" latinLnBrk="0" hangingPunct="1">
      <a:defRPr sz="2400" kern="1200">
        <a:solidFill>
          <a:schemeClr val="tx1"/>
        </a:solidFill>
        <a:latin typeface="Times New Roman" pitchFamily="18" charset="0"/>
        <a:ea typeface="宋体" pitchFamily="2" charset="-122"/>
        <a:cs typeface="+mn-cs"/>
      </a:defRPr>
    </a:lvl6pPr>
    <a:lvl7pPr marL="2743200" algn="l" defTabSz="914400" rtl="0" eaLnBrk="1" latinLnBrk="0" hangingPunct="1">
      <a:defRPr sz="2400" kern="1200">
        <a:solidFill>
          <a:schemeClr val="tx1"/>
        </a:solidFill>
        <a:latin typeface="Times New Roman" pitchFamily="18" charset="0"/>
        <a:ea typeface="宋体" pitchFamily="2" charset="-122"/>
        <a:cs typeface="+mn-cs"/>
      </a:defRPr>
    </a:lvl7pPr>
    <a:lvl8pPr marL="3200400" algn="l" defTabSz="914400" rtl="0" eaLnBrk="1" latinLnBrk="0" hangingPunct="1">
      <a:defRPr sz="2400" kern="1200">
        <a:solidFill>
          <a:schemeClr val="tx1"/>
        </a:solidFill>
        <a:latin typeface="Times New Roman" pitchFamily="18" charset="0"/>
        <a:ea typeface="宋体" pitchFamily="2" charset="-122"/>
        <a:cs typeface="+mn-cs"/>
      </a:defRPr>
    </a:lvl8pPr>
    <a:lvl9pPr marL="3657600" algn="l" defTabSz="914400" rtl="0" eaLnBrk="1" latinLnBrk="0" hangingPunct="1">
      <a:defRPr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FFFF"/>
    <a:srgbClr val="F2FF79"/>
    <a:srgbClr val="EEF088"/>
    <a:srgbClr val="0033CC"/>
    <a:srgbClr val="336600"/>
    <a:srgbClr val="008000"/>
    <a:srgbClr val="6DB0DB"/>
    <a:srgbClr val="0042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6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4.wmf"/><Relationship Id="rId5" Type="http://schemas.openxmlformats.org/officeDocument/2006/relationships/image" Target="../media/image43.wmf"/><Relationship Id="rId4" Type="http://schemas.openxmlformats.org/officeDocument/2006/relationships/image" Target="../media/image4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4" Type="http://schemas.openxmlformats.org/officeDocument/2006/relationships/image" Target="../media/image52.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55.wmf"/><Relationship Id="rId4" Type="http://schemas.openxmlformats.org/officeDocument/2006/relationships/image" Target="../media/image54.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6" Type="http://schemas.openxmlformats.org/officeDocument/2006/relationships/image" Target="../media/image64.wmf"/><Relationship Id="rId5" Type="http://schemas.openxmlformats.org/officeDocument/2006/relationships/image" Target="../media/image63.wmf"/><Relationship Id="rId4" Type="http://schemas.openxmlformats.org/officeDocument/2006/relationships/image" Target="../media/image62.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 Id="rId5" Type="http://schemas.openxmlformats.org/officeDocument/2006/relationships/image" Target="../media/image69.wmf"/><Relationship Id="rId4" Type="http://schemas.openxmlformats.org/officeDocument/2006/relationships/image" Target="../media/image6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 Id="rId5" Type="http://schemas.openxmlformats.org/officeDocument/2006/relationships/image" Target="../media/image74.wmf"/><Relationship Id="rId4" Type="http://schemas.openxmlformats.org/officeDocument/2006/relationships/image" Target="../media/image73.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56.wmf"/><Relationship Id="rId5" Type="http://schemas.openxmlformats.org/officeDocument/2006/relationships/image" Target="../media/image80.wmf"/><Relationship Id="rId4" Type="http://schemas.openxmlformats.org/officeDocument/2006/relationships/image" Target="../media/image74.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2696B6-BA23-4912-8F7B-70A21AF43CCD}" type="datetimeFigureOut">
              <a:rPr lang="zh-CN" altLang="en-US" smtClean="0"/>
              <a:pPr/>
              <a:t>2014-8-17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7E54B1-C46F-4D69-9FFE-23AC77B9B036}" type="slidenum">
              <a:rPr lang="zh-CN" altLang="en-US" smtClean="0"/>
              <a:pPr/>
              <a:t>‹#›</a:t>
            </a:fld>
            <a:endParaRPr lang="zh-CN" altLang="en-US"/>
          </a:p>
        </p:txBody>
      </p:sp>
    </p:spTree>
    <p:extLst>
      <p:ext uri="{BB962C8B-B14F-4D97-AF65-F5344CB8AC3E}">
        <p14:creationId xmlns:p14="http://schemas.microsoft.com/office/powerpoint/2010/main" xmlns="" val="3527747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5</a:t>
            </a:fld>
            <a:endParaRPr lang="zh-CN" altLang="en-US"/>
          </a:p>
        </p:txBody>
      </p:sp>
    </p:spTree>
    <p:extLst>
      <p:ext uri="{BB962C8B-B14F-4D97-AF65-F5344CB8AC3E}">
        <p14:creationId xmlns:p14="http://schemas.microsoft.com/office/powerpoint/2010/main" xmlns="" val="3099323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35</a:t>
            </a:fld>
            <a:endParaRPr lang="zh-CN" altLang="en-US"/>
          </a:p>
        </p:txBody>
      </p:sp>
    </p:spTree>
    <p:extLst>
      <p:ext uri="{BB962C8B-B14F-4D97-AF65-F5344CB8AC3E}">
        <p14:creationId xmlns:p14="http://schemas.microsoft.com/office/powerpoint/2010/main" xmlns="" val="2155142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38</a:t>
            </a:fld>
            <a:endParaRPr lang="zh-CN" altLang="en-US"/>
          </a:p>
        </p:txBody>
      </p:sp>
    </p:spTree>
    <p:extLst>
      <p:ext uri="{BB962C8B-B14F-4D97-AF65-F5344CB8AC3E}">
        <p14:creationId xmlns:p14="http://schemas.microsoft.com/office/powerpoint/2010/main" xmlns="" val="1523471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39</a:t>
            </a:fld>
            <a:endParaRPr lang="zh-CN" altLang="en-US"/>
          </a:p>
        </p:txBody>
      </p:sp>
    </p:spTree>
    <p:extLst>
      <p:ext uri="{BB962C8B-B14F-4D97-AF65-F5344CB8AC3E}">
        <p14:creationId xmlns:p14="http://schemas.microsoft.com/office/powerpoint/2010/main" xmlns="" val="2136331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7E54B1-C46F-4D69-9FFE-23AC77B9B036}" type="slidenum">
              <a:rPr lang="zh-CN" altLang="en-US" smtClean="0"/>
              <a:pPr/>
              <a:t>40</a:t>
            </a:fld>
            <a:endParaRPr lang="zh-CN" altLang="en-US"/>
          </a:p>
        </p:txBody>
      </p:sp>
    </p:spTree>
    <p:extLst>
      <p:ext uri="{BB962C8B-B14F-4D97-AF65-F5344CB8AC3E}">
        <p14:creationId xmlns:p14="http://schemas.microsoft.com/office/powerpoint/2010/main" xmlns="" val="2136331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06A6B51-2645-4E08-A736-5BF839142C29}" type="slidenum">
              <a:rPr lang="en-US" altLang="zh-CN"/>
              <a:pPr>
                <a:defRPr/>
              </a:pPr>
              <a:t>‹#›</a:t>
            </a:fld>
            <a:endParaRPr lang="en-US" altLang="zh-CN"/>
          </a:p>
        </p:txBody>
      </p:sp>
    </p:spTree>
    <p:extLst>
      <p:ext uri="{BB962C8B-B14F-4D97-AF65-F5344CB8AC3E}">
        <p14:creationId xmlns:p14="http://schemas.microsoft.com/office/powerpoint/2010/main" xmlns="" val="1542525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10D0DF6-BE23-4B65-8944-6A21E371C19E}" type="slidenum">
              <a:rPr lang="en-US" altLang="zh-CN"/>
              <a:pPr>
                <a:defRPr/>
              </a:pPr>
              <a:t>‹#›</a:t>
            </a:fld>
            <a:endParaRPr lang="en-US" altLang="zh-CN"/>
          </a:p>
        </p:txBody>
      </p:sp>
    </p:spTree>
    <p:extLst>
      <p:ext uri="{BB962C8B-B14F-4D97-AF65-F5344CB8AC3E}">
        <p14:creationId xmlns:p14="http://schemas.microsoft.com/office/powerpoint/2010/main" xmlns="" val="3032443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6A9D7FB-B089-48F8-88BF-13665F9880F9}" type="slidenum">
              <a:rPr lang="en-US" altLang="zh-CN"/>
              <a:pPr>
                <a:defRPr/>
              </a:pPr>
              <a:t>‹#›</a:t>
            </a:fld>
            <a:endParaRPr lang="en-US" altLang="zh-CN"/>
          </a:p>
        </p:txBody>
      </p:sp>
    </p:spTree>
    <p:extLst>
      <p:ext uri="{BB962C8B-B14F-4D97-AF65-F5344CB8AC3E}">
        <p14:creationId xmlns:p14="http://schemas.microsoft.com/office/powerpoint/2010/main" xmlns="" val="3858927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E1F70F1B-DC0D-407C-8FC2-D166B955B02F}" type="slidenum">
              <a:rPr lang="en-US" altLang="zh-CN"/>
              <a:pPr>
                <a:defRPr/>
              </a:pPr>
              <a:t>‹#›</a:t>
            </a:fld>
            <a:endParaRPr lang="en-US" altLang="zh-CN"/>
          </a:p>
        </p:txBody>
      </p:sp>
    </p:spTree>
    <p:extLst>
      <p:ext uri="{BB962C8B-B14F-4D97-AF65-F5344CB8AC3E}">
        <p14:creationId xmlns:p14="http://schemas.microsoft.com/office/powerpoint/2010/main" xmlns="" val="210762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FE23CA4-0410-46A1-98A5-E418B5578A88}" type="slidenum">
              <a:rPr lang="en-US" altLang="zh-CN"/>
              <a:pPr>
                <a:defRPr/>
              </a:pPr>
              <a:t>‹#›</a:t>
            </a:fld>
            <a:endParaRPr lang="en-US" altLang="zh-CN"/>
          </a:p>
        </p:txBody>
      </p:sp>
    </p:spTree>
    <p:extLst>
      <p:ext uri="{BB962C8B-B14F-4D97-AF65-F5344CB8AC3E}">
        <p14:creationId xmlns:p14="http://schemas.microsoft.com/office/powerpoint/2010/main" xmlns="" val="8529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A0DA941-01A4-4C1C-902E-C12C6840204A}" type="slidenum">
              <a:rPr lang="en-US" altLang="zh-CN"/>
              <a:pPr>
                <a:defRPr/>
              </a:pPr>
              <a:t>‹#›</a:t>
            </a:fld>
            <a:endParaRPr lang="en-US" altLang="zh-CN"/>
          </a:p>
        </p:txBody>
      </p:sp>
    </p:spTree>
    <p:extLst>
      <p:ext uri="{BB962C8B-B14F-4D97-AF65-F5344CB8AC3E}">
        <p14:creationId xmlns:p14="http://schemas.microsoft.com/office/powerpoint/2010/main" xmlns="" val="293481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092997C-780D-4CA0-B146-814D1659B7C7}" type="slidenum">
              <a:rPr lang="en-US" altLang="zh-CN"/>
              <a:pPr>
                <a:defRPr/>
              </a:pPr>
              <a:t>‹#›</a:t>
            </a:fld>
            <a:endParaRPr lang="en-US" altLang="zh-CN"/>
          </a:p>
        </p:txBody>
      </p:sp>
    </p:spTree>
    <p:extLst>
      <p:ext uri="{BB962C8B-B14F-4D97-AF65-F5344CB8AC3E}">
        <p14:creationId xmlns:p14="http://schemas.microsoft.com/office/powerpoint/2010/main" xmlns="" val="251317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C97E1290-6D64-452E-BFE8-B57DEC47B930}" type="slidenum">
              <a:rPr lang="en-US" altLang="zh-CN"/>
              <a:pPr>
                <a:defRPr/>
              </a:pPr>
              <a:t>‹#›</a:t>
            </a:fld>
            <a:endParaRPr lang="en-US" altLang="zh-CN"/>
          </a:p>
        </p:txBody>
      </p:sp>
    </p:spTree>
    <p:extLst>
      <p:ext uri="{BB962C8B-B14F-4D97-AF65-F5344CB8AC3E}">
        <p14:creationId xmlns:p14="http://schemas.microsoft.com/office/powerpoint/2010/main" xmlns="" val="147543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AD7F2C2-6D41-411A-9601-DEB6CB358E43}" type="slidenum">
              <a:rPr lang="en-US" altLang="zh-CN"/>
              <a:pPr>
                <a:defRPr/>
              </a:pPr>
              <a:t>‹#›</a:t>
            </a:fld>
            <a:endParaRPr lang="en-US" altLang="zh-CN"/>
          </a:p>
        </p:txBody>
      </p:sp>
    </p:spTree>
    <p:extLst>
      <p:ext uri="{BB962C8B-B14F-4D97-AF65-F5344CB8AC3E}">
        <p14:creationId xmlns:p14="http://schemas.microsoft.com/office/powerpoint/2010/main" xmlns="" val="1684932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007B430-D721-446E-8631-B36380CEF926}" type="slidenum">
              <a:rPr lang="en-US" altLang="zh-CN"/>
              <a:pPr>
                <a:defRPr/>
              </a:pPr>
              <a:t>‹#›</a:t>
            </a:fld>
            <a:endParaRPr lang="en-US" altLang="zh-CN"/>
          </a:p>
        </p:txBody>
      </p:sp>
    </p:spTree>
    <p:extLst>
      <p:ext uri="{BB962C8B-B14F-4D97-AF65-F5344CB8AC3E}">
        <p14:creationId xmlns:p14="http://schemas.microsoft.com/office/powerpoint/2010/main" xmlns="" val="40621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2743FCD-D037-4827-B51F-DA70136C66DF}" type="slidenum">
              <a:rPr lang="en-US" altLang="zh-CN"/>
              <a:pPr>
                <a:defRPr/>
              </a:pPr>
              <a:t>‹#›</a:t>
            </a:fld>
            <a:endParaRPr lang="en-US" altLang="zh-CN"/>
          </a:p>
        </p:txBody>
      </p:sp>
    </p:spTree>
    <p:extLst>
      <p:ext uri="{BB962C8B-B14F-4D97-AF65-F5344CB8AC3E}">
        <p14:creationId xmlns:p14="http://schemas.microsoft.com/office/powerpoint/2010/main" xmlns="" val="3055834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8AD098D-9539-4DB6-9B54-7B4A58B9D481}" type="slidenum">
              <a:rPr lang="en-US" altLang="zh-CN"/>
              <a:pPr>
                <a:defRPr/>
              </a:pPr>
              <a:t>‹#›</a:t>
            </a:fld>
            <a:endParaRPr lang="en-US" altLang="zh-CN"/>
          </a:p>
        </p:txBody>
      </p:sp>
    </p:spTree>
    <p:extLst>
      <p:ext uri="{BB962C8B-B14F-4D97-AF65-F5344CB8AC3E}">
        <p14:creationId xmlns:p14="http://schemas.microsoft.com/office/powerpoint/2010/main" xmlns="" val="3310316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mn-lt"/>
              </a:defRPr>
            </a:lvl1pPr>
          </a:lstStyle>
          <a:p>
            <a:pPr>
              <a:defRPr/>
            </a:pPr>
            <a:fld id="{07E84531-6EA0-4FBE-A956-D40F1AAE08B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7.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19.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oleObject" Target="../embeddings/oleObject21.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xml"/><Relationship Id="rId1" Type="http://schemas.openxmlformats.org/officeDocument/2006/relationships/vmlDrawing" Target="../drawings/vmlDrawing10.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oleObject" Target="../embeddings/oleObject2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xml"/><Relationship Id="rId1" Type="http://schemas.openxmlformats.org/officeDocument/2006/relationships/vmlDrawing" Target="../drawings/vmlDrawing12.vml"/><Relationship Id="rId4" Type="http://schemas.openxmlformats.org/officeDocument/2006/relationships/oleObject" Target="../embeddings/oleObject26.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vmlDrawing" Target="../drawings/vmlDrawing13.vml"/><Relationship Id="rId4" Type="http://schemas.openxmlformats.org/officeDocument/2006/relationships/oleObject" Target="../embeddings/oleObject28.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14.vml"/><Relationship Id="rId4" Type="http://schemas.openxmlformats.org/officeDocument/2006/relationships/oleObject" Target="../embeddings/oleObject30.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oleObject" Target="../embeddings/oleObject34.bin"/><Relationship Id="rId7" Type="http://schemas.openxmlformats.org/officeDocument/2006/relationships/oleObject" Target="../embeddings/oleObject38.bin"/><Relationship Id="rId12" Type="http://schemas.openxmlformats.org/officeDocument/2006/relationships/oleObject" Target="../embeddings/oleObject43.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37.bin"/><Relationship Id="rId11" Type="http://schemas.openxmlformats.org/officeDocument/2006/relationships/oleObject" Target="../embeddings/oleObject42.bin"/><Relationship Id="rId5" Type="http://schemas.openxmlformats.org/officeDocument/2006/relationships/oleObject" Target="../embeddings/oleObject36.bin"/><Relationship Id="rId10" Type="http://schemas.openxmlformats.org/officeDocument/2006/relationships/oleObject" Target="../embeddings/oleObject41.bin"/><Relationship Id="rId4" Type="http://schemas.openxmlformats.org/officeDocument/2006/relationships/oleObject" Target="../embeddings/oleObject35.bin"/><Relationship Id="rId9" Type="http://schemas.openxmlformats.org/officeDocument/2006/relationships/oleObject" Target="../embeddings/oleObject40.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17.vml"/></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2.xml"/><Relationship Id="rId7" Type="http://schemas.openxmlformats.org/officeDocument/2006/relationships/oleObject" Target="../embeddings/oleObject48.bin"/><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 Id="rId9" Type="http://schemas.openxmlformats.org/officeDocument/2006/relationships/oleObject" Target="../embeddings/oleObject50.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vmlDrawing" Target="../drawings/vmlDrawing19.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20.vml"/><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8.bin"/><Relationship Id="rId7" Type="http://schemas.openxmlformats.org/officeDocument/2006/relationships/oleObject" Target="../embeddings/oleObject62.bin"/><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1.xml"/><Relationship Id="rId1" Type="http://schemas.openxmlformats.org/officeDocument/2006/relationships/vmlDrawing" Target="../drawings/vmlDrawing23.vml"/><Relationship Id="rId4" Type="http://schemas.openxmlformats.org/officeDocument/2006/relationships/oleObject" Target="../embeddings/oleObject64.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oleObject" Target="../embeddings/oleObject68.bin"/><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oleObject" Target="../embeddings/oleObject73.bin"/><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oleObject" Target="../embeddings/oleObject72.bin"/><Relationship Id="rId5" Type="http://schemas.openxmlformats.org/officeDocument/2006/relationships/oleObject" Target="../embeddings/oleObject71.bin"/><Relationship Id="rId4" Type="http://schemas.openxmlformats.org/officeDocument/2006/relationships/oleObject" Target="../embeddings/oleObject70.bin"/></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1.xml"/><Relationship Id="rId1" Type="http://schemas.openxmlformats.org/officeDocument/2006/relationships/vmlDrawing" Target="../drawings/vmlDrawing26.vml"/><Relationship Id="rId4" Type="http://schemas.openxmlformats.org/officeDocument/2006/relationships/oleObject" Target="../embeddings/oleObject75.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1.xml"/><Relationship Id="rId1" Type="http://schemas.openxmlformats.org/officeDocument/2006/relationships/vmlDrawing" Target="../drawings/vmlDrawing27.v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82.bin"/><Relationship Id="rId3" Type="http://schemas.openxmlformats.org/officeDocument/2006/relationships/oleObject" Target="../embeddings/oleObject77.bin"/><Relationship Id="rId7" Type="http://schemas.openxmlformats.org/officeDocument/2006/relationships/oleObject" Target="../embeddings/oleObject81.bin"/><Relationship Id="rId2" Type="http://schemas.openxmlformats.org/officeDocument/2006/relationships/slideLayout" Target="../slideLayouts/slideLayout1.xml"/><Relationship Id="rId1" Type="http://schemas.openxmlformats.org/officeDocument/2006/relationships/vmlDrawing" Target="../drawings/vmlDrawing28.vml"/><Relationship Id="rId6" Type="http://schemas.openxmlformats.org/officeDocument/2006/relationships/oleObject" Target="../embeddings/oleObject80.bin"/><Relationship Id="rId5" Type="http://schemas.openxmlformats.org/officeDocument/2006/relationships/oleObject" Target="../embeddings/oleObject79.bin"/><Relationship Id="rId4" Type="http://schemas.openxmlformats.org/officeDocument/2006/relationships/oleObject" Target="../embeddings/oleObject78.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oleObject" Target="../embeddings/oleObject4.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83.bin"/><Relationship Id="rId7" Type="http://schemas.openxmlformats.org/officeDocument/2006/relationships/oleObject" Target="../embeddings/oleObject87.bin"/><Relationship Id="rId2" Type="http://schemas.openxmlformats.org/officeDocument/2006/relationships/slideLayout" Target="../slideLayouts/slideLayout1.xml"/><Relationship Id="rId1" Type="http://schemas.openxmlformats.org/officeDocument/2006/relationships/vmlDrawing" Target="../drawings/vmlDrawing29.vml"/><Relationship Id="rId6" Type="http://schemas.openxmlformats.org/officeDocument/2006/relationships/oleObject" Target="../embeddings/oleObject86.bin"/><Relationship Id="rId5" Type="http://schemas.openxmlformats.org/officeDocument/2006/relationships/oleObject" Target="../embeddings/oleObject85.bin"/><Relationship Id="rId4" Type="http://schemas.openxmlformats.org/officeDocument/2006/relationships/oleObject" Target="../embeddings/oleObject84.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oleObject" Target="../embeddings/oleObject92.bin"/><Relationship Id="rId2" Type="http://schemas.openxmlformats.org/officeDocument/2006/relationships/slideLayout" Target="../slideLayouts/slideLayout1.xml"/><Relationship Id="rId1" Type="http://schemas.openxmlformats.org/officeDocument/2006/relationships/vmlDrawing" Target="../drawings/vmlDrawing30.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Layout" Target="../slideLayouts/slideLayout1.xml"/><Relationship Id="rId1" Type="http://schemas.openxmlformats.org/officeDocument/2006/relationships/vmlDrawing" Target="../drawings/vmlDrawing31.vml"/><Relationship Id="rId5" Type="http://schemas.openxmlformats.org/officeDocument/2006/relationships/oleObject" Target="../embeddings/oleObject95.bin"/><Relationship Id="rId4" Type="http://schemas.openxmlformats.org/officeDocument/2006/relationships/oleObject" Target="../embeddings/oleObject94.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6.bin"/><Relationship Id="rId7" Type="http://schemas.openxmlformats.org/officeDocument/2006/relationships/oleObject" Target="../embeddings/oleObject100.bin"/><Relationship Id="rId2" Type="http://schemas.openxmlformats.org/officeDocument/2006/relationships/slideLayout" Target="../slideLayouts/slideLayout1.xml"/><Relationship Id="rId1" Type="http://schemas.openxmlformats.org/officeDocument/2006/relationships/vmlDrawing" Target="../drawings/vmlDrawing32.vml"/><Relationship Id="rId6" Type="http://schemas.openxmlformats.org/officeDocument/2006/relationships/oleObject" Target="../embeddings/oleObject99.bin"/><Relationship Id="rId5" Type="http://schemas.openxmlformats.org/officeDocument/2006/relationships/oleObject" Target="../embeddings/oleObject98.bin"/><Relationship Id="rId4" Type="http://schemas.openxmlformats.org/officeDocument/2006/relationships/oleObject" Target="../embeddings/oleObject97.bin"/></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1.xml"/><Relationship Id="rId1" Type="http://schemas.openxmlformats.org/officeDocument/2006/relationships/vmlDrawing" Target="../drawings/vmlDrawing33.vml"/><Relationship Id="rId4" Type="http://schemas.openxmlformats.org/officeDocument/2006/relationships/oleObject" Target="../embeddings/oleObject102.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C1C9879-7DCC-4898-A7FE-FB45AE4AAA89}" type="slidenum">
              <a:rPr lang="en-US" altLang="zh-CN" sz="800">
                <a:solidFill>
                  <a:schemeClr val="bg1"/>
                </a:solidFill>
              </a:rPr>
              <a:pPr algn="r" eaLnBrk="1" hangingPunct="1"/>
              <a:t>1</a:t>
            </a:fld>
            <a:r>
              <a:rPr lang="en-US" altLang="zh-CN" sz="800">
                <a:solidFill>
                  <a:schemeClr val="bg1"/>
                </a:solidFill>
              </a:rPr>
              <a:t> ]</a:t>
            </a:r>
          </a:p>
        </p:txBody>
      </p:sp>
      <p:sp>
        <p:nvSpPr>
          <p:cNvPr id="2051" name="Text Box 14"/>
          <p:cNvSpPr txBox="1">
            <a:spLocks noChangeArrowheads="1"/>
          </p:cNvSpPr>
          <p:nvPr/>
        </p:nvSpPr>
        <p:spPr bwMode="auto">
          <a:xfrm>
            <a:off x="395288" y="714139"/>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 </a:t>
            </a:r>
            <a:r>
              <a:rPr lang="zh-CN" altLang="en-US" dirty="0" smtClean="0">
                <a:latin typeface="楷体_GB2312" pitchFamily="49" charset="-122"/>
                <a:ea typeface="楷体_GB2312" pitchFamily="49" charset="-122"/>
              </a:rPr>
              <a:t>数据分布特征的描述</a:t>
            </a:r>
            <a:endParaRPr lang="zh-CN" altLang="en-US" dirty="0">
              <a:latin typeface="楷体_GB2312" pitchFamily="49" charset="-122"/>
              <a:ea typeface="楷体_GB2312" pitchFamily="49" charset="-122"/>
            </a:endParaRPr>
          </a:p>
        </p:txBody>
      </p:sp>
      <p:sp>
        <p:nvSpPr>
          <p:cNvPr id="2052" name="Text Box 20"/>
          <p:cNvSpPr txBox="1">
            <a:spLocks noChangeArrowheads="1"/>
          </p:cNvSpPr>
          <p:nvPr/>
        </p:nvSpPr>
        <p:spPr bwMode="auto">
          <a:xfrm>
            <a:off x="250825" y="1239838"/>
            <a:ext cx="85693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ea typeface="楷体_GB2312" pitchFamily="49" charset="-122"/>
              </a:rPr>
              <a:t>Chapter </a:t>
            </a:r>
            <a:r>
              <a:rPr lang="en-US" altLang="zh-CN" b="1" i="1" dirty="0" smtClean="0">
                <a:solidFill>
                  <a:srgbClr val="008000"/>
                </a:solidFill>
                <a:ea typeface="楷体_GB2312" pitchFamily="49" charset="-122"/>
              </a:rPr>
              <a:t>4 Description of Data </a:t>
            </a:r>
            <a:r>
              <a:rPr lang="en-US" altLang="zh-CN" b="1" i="1" dirty="0">
                <a:solidFill>
                  <a:srgbClr val="008000"/>
                </a:solidFill>
                <a:ea typeface="楷体_GB2312" pitchFamily="49" charset="-122"/>
              </a:rPr>
              <a:t>D</a:t>
            </a:r>
            <a:r>
              <a:rPr lang="en-US" altLang="zh-CN" b="1" i="1" dirty="0" smtClean="0">
                <a:solidFill>
                  <a:srgbClr val="008000"/>
                </a:solidFill>
                <a:ea typeface="楷体_GB2312" pitchFamily="49" charset="-122"/>
              </a:rPr>
              <a:t>istribution</a:t>
            </a:r>
            <a:endParaRPr lang="en-US" altLang="zh-CN" b="1" i="1" dirty="0">
              <a:solidFill>
                <a:srgbClr val="008000"/>
              </a:solidFill>
            </a:endParaRPr>
          </a:p>
        </p:txBody>
      </p:sp>
      <p:sp>
        <p:nvSpPr>
          <p:cNvPr id="2053" name="Text Box 25"/>
          <p:cNvSpPr txBox="1">
            <a:spLocks noChangeArrowheads="1"/>
          </p:cNvSpPr>
          <p:nvPr/>
        </p:nvSpPr>
        <p:spPr bwMode="auto">
          <a:xfrm>
            <a:off x="466725" y="1997075"/>
            <a:ext cx="8208963"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eaLnBrk="1" hangingPunct="1"/>
            <a:r>
              <a:rPr lang="zh-CN" altLang="en-US" dirty="0">
                <a:ea typeface="楷体_GB2312" pitchFamily="49" charset="-122"/>
              </a:rPr>
              <a:t>主要内容：</a:t>
            </a:r>
            <a:endParaRPr lang="en-US" altLang="zh-CN" dirty="0">
              <a:ea typeface="楷体_GB2312" pitchFamily="49" charset="-122"/>
            </a:endParaRPr>
          </a:p>
          <a:p>
            <a:pPr eaLnBrk="1" hangingPunct="1"/>
            <a:r>
              <a:rPr lang="en-US" altLang="zh-CN" dirty="0" smtClean="0">
                <a:ea typeface="楷体_GB2312" pitchFamily="49" charset="-122"/>
              </a:rPr>
              <a:t>4.1 </a:t>
            </a:r>
            <a:r>
              <a:rPr lang="zh-CN" altLang="en-US" dirty="0" smtClean="0">
                <a:ea typeface="楷体_GB2312" pitchFamily="49" charset="-122"/>
              </a:rPr>
              <a:t>总量指标和相对指标</a:t>
            </a:r>
            <a:endParaRPr lang="en-US" altLang="zh-CN" dirty="0">
              <a:ea typeface="楷体_GB2312" pitchFamily="49" charset="-122"/>
            </a:endParaRPr>
          </a:p>
          <a:p>
            <a:pPr eaLnBrk="1" hangingPunct="1"/>
            <a:r>
              <a:rPr lang="en-US" altLang="zh-CN" dirty="0" smtClean="0">
                <a:ea typeface="楷体_GB2312" pitchFamily="49" charset="-122"/>
              </a:rPr>
              <a:t>4.2 </a:t>
            </a:r>
            <a:r>
              <a:rPr lang="zh-CN" altLang="en-US" dirty="0" smtClean="0">
                <a:ea typeface="楷体_GB2312" pitchFamily="49" charset="-122"/>
              </a:rPr>
              <a:t>数据分布集中程度的描述指标</a:t>
            </a:r>
            <a:r>
              <a:rPr lang="en-US" altLang="zh-CN" dirty="0" smtClean="0">
                <a:ea typeface="楷体_GB2312" pitchFamily="49" charset="-122"/>
              </a:rPr>
              <a:t>——</a:t>
            </a:r>
            <a:r>
              <a:rPr lang="zh-CN" altLang="en-US" dirty="0" smtClean="0">
                <a:ea typeface="楷体_GB2312" pitchFamily="49" charset="-122"/>
              </a:rPr>
              <a:t>平均指标</a:t>
            </a:r>
            <a:endParaRPr lang="en-US" altLang="zh-CN" dirty="0">
              <a:ea typeface="楷体_GB2312" pitchFamily="49" charset="-122"/>
            </a:endParaRPr>
          </a:p>
          <a:p>
            <a:pPr eaLnBrk="1" hangingPunct="1"/>
            <a:r>
              <a:rPr lang="en-US" altLang="zh-CN" dirty="0" smtClean="0">
                <a:ea typeface="楷体_GB2312" pitchFamily="49" charset="-122"/>
              </a:rPr>
              <a:t>4.3 </a:t>
            </a:r>
            <a:r>
              <a:rPr lang="zh-CN" altLang="en-US" dirty="0" smtClean="0">
                <a:ea typeface="楷体_GB2312" pitchFamily="49" charset="-122"/>
              </a:rPr>
              <a:t>分布的离散程度的描述指标</a:t>
            </a:r>
            <a:r>
              <a:rPr lang="en-US" altLang="zh-CN" dirty="0" smtClean="0">
                <a:ea typeface="楷体_GB2312" pitchFamily="49" charset="-122"/>
              </a:rPr>
              <a:t>——</a:t>
            </a:r>
            <a:r>
              <a:rPr lang="zh-CN" altLang="en-US" dirty="0" smtClean="0">
                <a:ea typeface="楷体_GB2312" pitchFamily="49" charset="-122"/>
              </a:rPr>
              <a:t>变异指标</a:t>
            </a:r>
            <a:endParaRPr lang="en-US" altLang="zh-CN" dirty="0">
              <a:ea typeface="楷体_GB2312" pitchFamily="49" charset="-122"/>
            </a:endParaRPr>
          </a:p>
          <a:p>
            <a:pPr eaLnBrk="1" hangingPunct="1"/>
            <a:r>
              <a:rPr lang="en-US" altLang="zh-CN" dirty="0" smtClean="0">
                <a:ea typeface="楷体_GB2312" pitchFamily="49" charset="-122"/>
              </a:rPr>
              <a:t>4.4 </a:t>
            </a:r>
            <a:r>
              <a:rPr lang="zh-CN" altLang="en-US" dirty="0" smtClean="0">
                <a:ea typeface="楷体_GB2312" pitchFamily="49" charset="-122"/>
              </a:rPr>
              <a:t>数据分布的偏度和峰度的描述</a:t>
            </a:r>
            <a:endParaRPr lang="en-US" altLang="zh-CN" dirty="0">
              <a:ea typeface="楷体_GB2312"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5E391E1F-D986-4730-A635-43436E36446A}" type="slidenum">
              <a:rPr lang="en-US" altLang="zh-CN" sz="800">
                <a:solidFill>
                  <a:schemeClr val="bg1"/>
                </a:solidFill>
              </a:rPr>
              <a:pPr algn="r" eaLnBrk="1" hangingPunct="1"/>
              <a:t>10</a:t>
            </a:fld>
            <a:r>
              <a:rPr lang="en-US" altLang="zh-CN" sz="800">
                <a:solidFill>
                  <a:schemeClr val="bg1"/>
                </a:solidFill>
              </a:rPr>
              <a:t> ]</a:t>
            </a:r>
          </a:p>
        </p:txBody>
      </p:sp>
      <p:sp>
        <p:nvSpPr>
          <p:cNvPr id="6" name="Text Box 11"/>
          <p:cNvSpPr txBox="1">
            <a:spLocks noChangeArrowheads="1"/>
          </p:cNvSpPr>
          <p:nvPr/>
        </p:nvSpPr>
        <p:spPr bwMode="auto">
          <a:xfrm>
            <a:off x="511969" y="1196690"/>
            <a:ext cx="8424862" cy="461963"/>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4.2.2  </a:t>
            </a:r>
            <a:r>
              <a:rPr lang="zh-CN" altLang="en-US" dirty="0">
                <a:latin typeface="楷体_GB2312" pitchFamily="49" charset="-122"/>
                <a:ea typeface="楷体_GB2312" pitchFamily="49" charset="-122"/>
              </a:rPr>
              <a:t> 调和平均数（</a:t>
            </a:r>
            <a:r>
              <a:rPr lang="en-US" altLang="zh-CN" dirty="0">
                <a:latin typeface="楷体_GB2312" pitchFamily="49" charset="-122"/>
                <a:ea typeface="楷体_GB2312" pitchFamily="49" charset="-122"/>
              </a:rPr>
              <a:t>Harmonic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841082" y="2060810"/>
            <a:ext cx="6768940" cy="4185761"/>
          </a:xfrm>
          <a:prstGeom prst="rect">
            <a:avLst/>
          </a:prstGeom>
          <a:noFill/>
          <a:ln w="9525" algn="ctr">
            <a:noFill/>
            <a:miter lim="800000"/>
            <a:headEnd/>
            <a:tailEnd/>
          </a:ln>
          <a:effectLst/>
        </p:spPr>
        <p:txBody>
          <a:bodyPr wrap="square">
            <a:spAutoFit/>
          </a:bodyPr>
          <a:lstStyle/>
          <a:p>
            <a:pPr>
              <a:defRPr/>
            </a:pPr>
            <a:r>
              <a:rPr lang="zh-CN" altLang="en-US" dirty="0" smtClean="0">
                <a:effectLst>
                  <a:outerShdw blurRad="38100" dist="38100" dir="2700000" algn="tl">
                    <a:srgbClr val="C0C0C0"/>
                  </a:outerShdw>
                </a:effectLst>
                <a:latin typeface="楷体_GB2312" pitchFamily="49" charset="-122"/>
                <a:ea typeface="楷体_GB2312" pitchFamily="49" charset="-122"/>
              </a:rPr>
              <a:t>  简单调和平均数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endParaRPr lang="en-US" altLang="zh-CN" dirty="0">
              <a:effectLst>
                <a:outerShdw blurRad="38100" dist="38100" dir="2700000" algn="tl">
                  <a:srgbClr val="C0C0C0"/>
                </a:outerShdw>
              </a:effectLst>
              <a:latin typeface="楷体_GB2312" pitchFamily="49" charset="-122"/>
              <a:ea typeface="楷体_GB2312" pitchFamily="49" charset="-122"/>
            </a:endParaRPr>
          </a:p>
          <a:p>
            <a:endParaRPr lang="en-US" altLang="zh-CN" sz="2000" dirty="0" smtClean="0"/>
          </a:p>
          <a:p>
            <a:endParaRPr lang="en-US" altLang="zh-CN" sz="2000" dirty="0" smtClean="0"/>
          </a:p>
          <a:p>
            <a:r>
              <a:rPr lang="zh-CN" altLang="en-US" sz="2000" dirty="0" smtClean="0"/>
              <a:t>式中：</a:t>
            </a:r>
            <a:r>
              <a:rPr lang="en-US" altLang="zh-CN" sz="2000" dirty="0" smtClean="0"/>
              <a:t>H—</a:t>
            </a:r>
            <a:r>
              <a:rPr lang="zh-CN" altLang="en-US" sz="2000" dirty="0" smtClean="0"/>
              <a:t>调和平均数，</a:t>
            </a:r>
          </a:p>
          <a:p>
            <a:r>
              <a:rPr lang="en-US" altLang="zh-CN" sz="2000" i="1" dirty="0" smtClean="0"/>
              <a:t>            </a:t>
            </a:r>
            <a:r>
              <a:rPr lang="en-US" altLang="zh-CN" sz="2000" i="1" dirty="0"/>
              <a:t>x</a:t>
            </a:r>
            <a:r>
              <a:rPr lang="en-US" altLang="zh-CN" sz="2000" i="1" baseline="-25000" dirty="0"/>
              <a:t>i</a:t>
            </a:r>
            <a:r>
              <a:rPr lang="en-US" altLang="zh-CN" sz="2000" dirty="0" smtClean="0"/>
              <a:t>—</a:t>
            </a:r>
            <a:r>
              <a:rPr lang="zh-CN" altLang="en-US" sz="2000" dirty="0" smtClean="0"/>
              <a:t>被平均数的变量值；</a:t>
            </a:r>
          </a:p>
          <a:p>
            <a:r>
              <a:rPr lang="en-US" altLang="zh-CN" sz="2000" dirty="0" smtClean="0"/>
              <a:t>            n—</a:t>
            </a:r>
            <a:r>
              <a:rPr lang="zh-CN" altLang="en-US" sz="2000" dirty="0" smtClean="0"/>
              <a:t>变量值的个数。</a:t>
            </a:r>
          </a:p>
          <a:p>
            <a:pPr>
              <a:defRPr/>
            </a:pP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endParaRPr lang="zh-CN" altLang="en-US" sz="2000" dirty="0">
              <a:effectLst>
                <a:outerShdw blurRad="38100" dist="38100" dir="2700000" algn="tl">
                  <a:srgbClr val="C0C0C0"/>
                </a:outerShdw>
              </a:effectLst>
              <a:latin typeface="楷体" pitchFamily="49" charset="-122"/>
              <a:ea typeface="楷体_GB2312"/>
            </a:endParaRPr>
          </a:p>
        </p:txBody>
      </p:sp>
      <p:sp>
        <p:nvSpPr>
          <p:cNvPr id="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xmlns="" val="992940801"/>
              </p:ext>
            </p:extLst>
          </p:nvPr>
        </p:nvGraphicFramePr>
        <p:xfrm>
          <a:off x="2411700" y="2738798"/>
          <a:ext cx="3354820" cy="1085860"/>
        </p:xfrm>
        <a:graphic>
          <a:graphicData uri="http://schemas.openxmlformats.org/presentationml/2006/ole">
            <p:oleObj spid="_x0000_s58383" name="公式" r:id="rId3" imgW="1968500" imgH="635000" progId="Equation.3">
              <p:embed/>
            </p:oleObj>
          </a:graphicData>
        </a:graphic>
      </p:graphicFrame>
      <p:sp>
        <p:nvSpPr>
          <p:cNvPr id="16" name="矩形 15"/>
          <p:cNvSpPr/>
          <p:nvPr/>
        </p:nvSpPr>
        <p:spPr>
          <a:xfrm>
            <a:off x="6306528" y="2712618"/>
            <a:ext cx="1005403" cy="461665"/>
          </a:xfrm>
          <a:prstGeom prst="rect">
            <a:avLst/>
          </a:prstGeom>
        </p:spPr>
        <p:txBody>
          <a:bodyPr wrap="none">
            <a:spAutoFit/>
          </a:bodyPr>
          <a:lstStyle/>
          <a:p>
            <a:r>
              <a:rPr lang="en-US" altLang="zh-CN" dirty="0"/>
              <a:t> (4.17)</a:t>
            </a:r>
            <a:endParaRPr lang="zh-CN" altLang="en-US" dirty="0"/>
          </a:p>
        </p:txBody>
      </p:sp>
    </p:spTree>
    <p:extLst>
      <p:ext uri="{BB962C8B-B14F-4D97-AF65-F5344CB8AC3E}">
        <p14:creationId xmlns:p14="http://schemas.microsoft.com/office/powerpoint/2010/main" xmlns="" val="22438999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5E391E1F-D986-4730-A635-43436E36446A}" type="slidenum">
              <a:rPr lang="en-US" altLang="zh-CN" sz="800">
                <a:solidFill>
                  <a:schemeClr val="bg1"/>
                </a:solidFill>
              </a:rPr>
              <a:pPr algn="r" eaLnBrk="1" hangingPunct="1"/>
              <a:t>11</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4.2.2  </a:t>
            </a:r>
            <a:r>
              <a:rPr lang="zh-CN" altLang="en-US" dirty="0">
                <a:latin typeface="楷体_GB2312" pitchFamily="49" charset="-122"/>
                <a:ea typeface="楷体_GB2312" pitchFamily="49" charset="-122"/>
              </a:rPr>
              <a:t> 调和平均数（</a:t>
            </a:r>
            <a:r>
              <a:rPr lang="en-US" altLang="zh-CN" dirty="0">
                <a:latin typeface="楷体_GB2312" pitchFamily="49" charset="-122"/>
                <a:ea typeface="楷体_GB2312" pitchFamily="49" charset="-122"/>
              </a:rPr>
              <a:t>Harmonic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899490" y="2060810"/>
            <a:ext cx="8946262" cy="5816977"/>
          </a:xfrm>
          <a:prstGeom prst="rect">
            <a:avLst/>
          </a:prstGeom>
          <a:noFill/>
          <a:ln w="9525" algn="ctr">
            <a:noFill/>
            <a:miter lim="800000"/>
            <a:headEnd/>
            <a:tailEnd/>
          </a:ln>
          <a:effectLst/>
        </p:spPr>
        <p:txBody>
          <a:bodyPr wrap="square">
            <a:spAutoFit/>
          </a:bodyPr>
          <a:lstStyle/>
          <a:p>
            <a:pPr>
              <a:defRPr/>
            </a:pPr>
            <a:r>
              <a:rPr lang="zh-CN" altLang="en-US" dirty="0" smtClean="0">
                <a:effectLst>
                  <a:outerShdw blurRad="38100" dist="38100" dir="2700000" algn="tl">
                    <a:srgbClr val="C0C0C0"/>
                  </a:outerShdw>
                </a:effectLst>
                <a:latin typeface="楷体_GB2312" pitchFamily="49" charset="-122"/>
                <a:ea typeface="楷体_GB2312" pitchFamily="49" charset="-122"/>
              </a:rPr>
              <a:t>  加权调和平均数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endParaRPr lang="en-US" altLang="zh-CN" dirty="0">
              <a:effectLst>
                <a:outerShdw blurRad="38100" dist="38100" dir="2700000" algn="tl">
                  <a:srgbClr val="C0C0C0"/>
                </a:outerShdw>
              </a:effectLst>
              <a:latin typeface="楷体_GB2312" pitchFamily="49" charset="-122"/>
              <a:ea typeface="楷体_GB2312" pitchFamily="49" charset="-122"/>
            </a:endParaRPr>
          </a:p>
          <a:p>
            <a:r>
              <a:rPr lang="en-US" altLang="zh-CN" dirty="0" smtClean="0"/>
              <a:t>      </a:t>
            </a:r>
          </a:p>
          <a:p>
            <a:r>
              <a:rPr lang="en-US" altLang="zh-CN" dirty="0" smtClean="0"/>
              <a:t>      </a:t>
            </a:r>
            <a:r>
              <a:rPr lang="zh-CN" altLang="zh-CN" dirty="0" smtClean="0"/>
              <a:t>式</a:t>
            </a:r>
            <a:r>
              <a:rPr lang="zh-CN" altLang="zh-CN" dirty="0"/>
              <a:t>中：</a:t>
            </a:r>
            <a:r>
              <a:rPr lang="en-US" altLang="zh-CN" i="1" dirty="0"/>
              <a:t>H</a:t>
            </a:r>
            <a:r>
              <a:rPr lang="zh-CN" altLang="zh-CN" i="1" dirty="0"/>
              <a:t>—</a:t>
            </a:r>
            <a:r>
              <a:rPr lang="zh-CN" altLang="zh-CN" dirty="0"/>
              <a:t>调和平均数；</a:t>
            </a:r>
          </a:p>
          <a:p>
            <a:r>
              <a:rPr lang="en-US" altLang="zh-CN" i="1" dirty="0" smtClean="0"/>
              <a:t>                  x</a:t>
            </a:r>
            <a:r>
              <a:rPr lang="en-US" altLang="zh-CN" i="1" baseline="-25000" dirty="0" smtClean="0"/>
              <a:t>i</a:t>
            </a:r>
            <a:r>
              <a:rPr lang="zh-CN" altLang="zh-CN" i="1" dirty="0"/>
              <a:t>—</a:t>
            </a:r>
            <a:r>
              <a:rPr lang="zh-CN" altLang="zh-CN" dirty="0"/>
              <a:t>变量数列中各组的变量值；</a:t>
            </a:r>
          </a:p>
          <a:p>
            <a:r>
              <a:rPr lang="en-US" altLang="zh-CN" i="1" dirty="0" smtClean="0"/>
              <a:t>                 m</a:t>
            </a:r>
            <a:r>
              <a:rPr lang="en-US" altLang="zh-CN" i="1" baseline="-25000" dirty="0" smtClean="0"/>
              <a:t>i</a:t>
            </a:r>
            <a:r>
              <a:rPr lang="zh-CN" altLang="zh-CN" i="1" dirty="0"/>
              <a:t>—</a:t>
            </a:r>
            <a:r>
              <a:rPr lang="zh-CN" altLang="zh-CN" dirty="0"/>
              <a:t>各组的权数；</a:t>
            </a:r>
          </a:p>
          <a:p>
            <a:r>
              <a:rPr lang="en-US" altLang="zh-CN" i="1" dirty="0" smtClean="0"/>
              <a:t>                k</a:t>
            </a:r>
            <a:r>
              <a:rPr lang="zh-CN" altLang="zh-CN" i="1" dirty="0"/>
              <a:t>—</a:t>
            </a:r>
            <a:r>
              <a:rPr lang="zh-CN" altLang="zh-CN" dirty="0"/>
              <a:t>变量数列的</a:t>
            </a:r>
            <a:r>
              <a:rPr lang="zh-CN" altLang="zh-CN" dirty="0" smtClean="0"/>
              <a:t>组数</a:t>
            </a:r>
            <a:r>
              <a:rPr lang="zh-CN" altLang="zh-CN" dirty="0"/>
              <a:t>。</a:t>
            </a:r>
          </a:p>
          <a:p>
            <a:pPr>
              <a:defRPr/>
            </a:pPr>
            <a:endParaRPr lang="en-US" altLang="zh-CN" dirty="0">
              <a:effectLst>
                <a:outerShdw blurRad="38100" dist="38100" dir="2700000" algn="tl">
                  <a:srgbClr val="C0C0C0"/>
                </a:outerShdw>
              </a:effectLst>
              <a:latin typeface="楷体_GB2312" pitchFamily="49" charset="-122"/>
              <a:ea typeface="楷体_GB2312" pitchFamily="49" charset="-122"/>
            </a:endParaRPr>
          </a:p>
          <a:p>
            <a:endParaRPr lang="en-US" altLang="zh-CN" sz="2000" dirty="0" smtClean="0"/>
          </a:p>
          <a:p>
            <a:endParaRPr lang="zh-CN" altLang="en-US" sz="2000" dirty="0">
              <a:effectLst>
                <a:outerShdw blurRad="38100" dist="38100" dir="2700000" algn="tl">
                  <a:srgbClr val="C0C0C0"/>
                </a:outerShdw>
              </a:effectLst>
              <a:latin typeface="楷体" pitchFamily="49" charset="-122"/>
              <a:ea typeface="楷体_GB2312"/>
            </a:endParaRPr>
          </a:p>
        </p:txBody>
      </p:sp>
      <p:sp>
        <p:nvSpPr>
          <p:cNvPr id="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1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2820275006"/>
              </p:ext>
            </p:extLst>
          </p:nvPr>
        </p:nvGraphicFramePr>
        <p:xfrm>
          <a:off x="2699740" y="2420860"/>
          <a:ext cx="4643488" cy="1758598"/>
        </p:xfrm>
        <a:graphic>
          <a:graphicData uri="http://schemas.openxmlformats.org/presentationml/2006/ole">
            <p:oleObj spid="_x0000_s59405" name="公式" r:id="rId3" imgW="2234230" imgH="850531" progId="Equation.3">
              <p:embed/>
            </p:oleObj>
          </a:graphicData>
        </a:graphic>
      </p:graphicFrame>
      <p:sp>
        <p:nvSpPr>
          <p:cNvPr id="12" name="矩形 11"/>
          <p:cNvSpPr/>
          <p:nvPr/>
        </p:nvSpPr>
        <p:spPr>
          <a:xfrm>
            <a:off x="7704366" y="2985575"/>
            <a:ext cx="928459" cy="461665"/>
          </a:xfrm>
          <a:prstGeom prst="rect">
            <a:avLst/>
          </a:prstGeom>
        </p:spPr>
        <p:txBody>
          <a:bodyPr wrap="none">
            <a:spAutoFit/>
          </a:bodyPr>
          <a:lstStyle/>
          <a:p>
            <a:r>
              <a:rPr lang="en-US" altLang="zh-CN" dirty="0"/>
              <a:t>(4.18)</a:t>
            </a:r>
            <a:endParaRPr lang="zh-CN" altLang="zh-CN" dirty="0"/>
          </a:p>
        </p:txBody>
      </p:sp>
    </p:spTree>
    <p:extLst>
      <p:ext uri="{BB962C8B-B14F-4D97-AF65-F5344CB8AC3E}">
        <p14:creationId xmlns:p14="http://schemas.microsoft.com/office/powerpoint/2010/main" xmlns="" val="1790759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FB7D683-273D-4C76-87E9-BAEB5EE16772}" type="slidenum">
              <a:rPr lang="en-US" altLang="zh-CN" sz="800">
                <a:solidFill>
                  <a:schemeClr val="bg1"/>
                </a:solidFill>
              </a:rPr>
              <a:pPr algn="r" eaLnBrk="1" hangingPunct="1"/>
              <a:t>12</a:t>
            </a:fld>
            <a:r>
              <a:rPr lang="en-US" altLang="zh-CN" sz="800">
                <a:solidFill>
                  <a:schemeClr val="bg1"/>
                </a:solidFill>
              </a:rPr>
              <a:t> ]</a:t>
            </a:r>
          </a:p>
        </p:txBody>
      </p:sp>
      <p:sp>
        <p:nvSpPr>
          <p:cNvPr id="2" name="矩形 1"/>
          <p:cNvSpPr/>
          <p:nvPr/>
        </p:nvSpPr>
        <p:spPr>
          <a:xfrm>
            <a:off x="611450" y="1174675"/>
            <a:ext cx="6192860" cy="461665"/>
          </a:xfrm>
          <a:prstGeom prst="rect">
            <a:avLst/>
          </a:prstGeom>
        </p:spPr>
        <p:txBody>
          <a:bodyPr wrap="square">
            <a:spAutoFit/>
          </a:bodyPr>
          <a:lstStyle/>
          <a:p>
            <a:pPr>
              <a:defRPr/>
            </a:pPr>
            <a:r>
              <a:rPr lang="en-US" altLang="zh-CN" dirty="0">
                <a:latin typeface="楷体_GB2312" pitchFamily="49" charset="-122"/>
                <a:ea typeface="楷体_GB2312" pitchFamily="49" charset="-122"/>
              </a:rPr>
              <a:t>4.2.2  </a:t>
            </a:r>
            <a:r>
              <a:rPr lang="zh-CN" altLang="en-US" dirty="0">
                <a:latin typeface="楷体_GB2312" pitchFamily="49" charset="-122"/>
                <a:ea typeface="楷体_GB2312" pitchFamily="49" charset="-122"/>
              </a:rPr>
              <a:t> 调和平均数（</a:t>
            </a:r>
            <a:r>
              <a:rPr lang="en-US" altLang="zh-CN" dirty="0">
                <a:latin typeface="楷体_GB2312" pitchFamily="49" charset="-122"/>
                <a:ea typeface="楷体_GB2312" pitchFamily="49" charset="-122"/>
              </a:rPr>
              <a:t>Harmonic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3" name="矩形 2"/>
          <p:cNvSpPr/>
          <p:nvPr/>
        </p:nvSpPr>
        <p:spPr>
          <a:xfrm>
            <a:off x="575532" y="1772771"/>
            <a:ext cx="8057293" cy="830997"/>
          </a:xfrm>
          <a:prstGeom prst="rect">
            <a:avLst/>
          </a:prstGeom>
        </p:spPr>
        <p:txBody>
          <a:bodyPr wrap="square">
            <a:spAutoFit/>
          </a:bodyPr>
          <a:lstStyle/>
          <a:p>
            <a:r>
              <a:rPr lang="zh-CN" altLang="zh-CN" b="1" dirty="0"/>
              <a:t>例</a:t>
            </a:r>
            <a:r>
              <a:rPr lang="en-US" altLang="zh-CN" b="1" dirty="0"/>
              <a:t> 4-9</a:t>
            </a:r>
            <a:r>
              <a:rPr lang="en-US" altLang="zh-CN" dirty="0"/>
              <a:t>  </a:t>
            </a:r>
            <a:r>
              <a:rPr lang="zh-CN" altLang="zh-CN" dirty="0"/>
              <a:t>某公司所属</a:t>
            </a:r>
            <a:r>
              <a:rPr lang="en-US" altLang="zh-CN" dirty="0"/>
              <a:t>4</a:t>
            </a:r>
            <a:r>
              <a:rPr lang="zh-CN" altLang="zh-CN" dirty="0"/>
              <a:t>个企业的职工工资和职工人数资料如表</a:t>
            </a:r>
            <a:r>
              <a:rPr lang="en-US" altLang="zh-CN" dirty="0"/>
              <a:t>4-6</a:t>
            </a:r>
            <a:r>
              <a:rPr lang="zh-CN" altLang="zh-CN" dirty="0"/>
              <a:t>所示。</a:t>
            </a:r>
          </a:p>
        </p:txBody>
      </p:sp>
      <p:graphicFrame>
        <p:nvGraphicFramePr>
          <p:cNvPr id="4" name="表格 3"/>
          <p:cNvGraphicFramePr>
            <a:graphicFrameLocks noGrp="1"/>
          </p:cNvGraphicFramePr>
          <p:nvPr>
            <p:extLst>
              <p:ext uri="{D42A27DB-BD31-4B8C-83A1-F6EECF244321}">
                <p14:modId xmlns:p14="http://schemas.microsoft.com/office/powerpoint/2010/main" xmlns="" val="3170484177"/>
              </p:ext>
            </p:extLst>
          </p:nvPr>
        </p:nvGraphicFramePr>
        <p:xfrm>
          <a:off x="1183703" y="2586887"/>
          <a:ext cx="6840950" cy="2669970"/>
        </p:xfrm>
        <a:graphic>
          <a:graphicData uri="http://schemas.openxmlformats.org/drawingml/2006/table">
            <a:tbl>
              <a:tblPr>
                <a:tableStyleId>{E8B1032C-EA38-4F05-BA0D-38AFFFC7BED3}</a:tableStyleId>
              </a:tblPr>
              <a:tblGrid>
                <a:gridCol w="1680034"/>
                <a:gridCol w="1706298"/>
                <a:gridCol w="1707173"/>
                <a:gridCol w="1747445"/>
              </a:tblGrid>
              <a:tr h="865730">
                <a:tc>
                  <a:txBody>
                    <a:bodyPr/>
                    <a:lstStyle/>
                    <a:p>
                      <a:pPr algn="ctr">
                        <a:lnSpc>
                          <a:spcPct val="150000"/>
                        </a:lnSpc>
                        <a:spcAft>
                          <a:spcPts val="0"/>
                        </a:spcAft>
                      </a:pPr>
                      <a:r>
                        <a:rPr lang="zh-CN" sz="1400" kern="100" dirty="0">
                          <a:effectLst/>
                        </a:rPr>
                        <a:t>企业</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人均工资</a:t>
                      </a:r>
                      <a:endParaRPr lang="zh-CN" sz="1100" kern="100" dirty="0">
                        <a:effectLst/>
                      </a:endParaRPr>
                    </a:p>
                    <a:p>
                      <a:pPr algn="ctr">
                        <a:lnSpc>
                          <a:spcPct val="150000"/>
                        </a:lnSpc>
                        <a:spcAft>
                          <a:spcPts val="0"/>
                        </a:spcAft>
                      </a:pPr>
                      <a:r>
                        <a:rPr lang="en-US" sz="1400" kern="100" dirty="0">
                          <a:effectLst/>
                        </a:rPr>
                        <a:t>/</a:t>
                      </a:r>
                      <a:r>
                        <a:rPr lang="zh-CN" sz="1400" kern="100" dirty="0">
                          <a:effectLst/>
                        </a:rPr>
                        <a:t>元</a:t>
                      </a:r>
                      <a:r>
                        <a:rPr lang="en-US" sz="1400" kern="100" dirty="0">
                          <a:effectLst/>
                        </a:rPr>
                        <a:t>/</a:t>
                      </a:r>
                      <a:r>
                        <a:rPr lang="zh-CN" sz="1400" kern="100" dirty="0">
                          <a:effectLst/>
                        </a:rPr>
                        <a:t>人</a:t>
                      </a:r>
                      <a:endParaRPr lang="zh-CN" sz="1100" kern="100" dirty="0">
                        <a:effectLst/>
                      </a:endParaRPr>
                    </a:p>
                    <a:p>
                      <a:pPr algn="ctr">
                        <a:lnSpc>
                          <a:spcPct val="150000"/>
                        </a:lnSpc>
                        <a:spcAft>
                          <a:spcPts val="0"/>
                        </a:spcAft>
                      </a:pP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职工人数</a:t>
                      </a:r>
                      <a:r>
                        <a:rPr lang="en-US" sz="1400" kern="100" dirty="0">
                          <a:effectLst/>
                        </a:rPr>
                        <a:t>/</a:t>
                      </a:r>
                      <a:r>
                        <a:rPr lang="zh-CN" sz="1400" kern="100" dirty="0">
                          <a:effectLst/>
                        </a:rPr>
                        <a:t>人</a:t>
                      </a:r>
                      <a:endParaRPr lang="zh-CN" sz="1100" kern="100" dirty="0">
                        <a:effectLst/>
                      </a:endParaRPr>
                    </a:p>
                    <a:p>
                      <a:pPr algn="ctr">
                        <a:lnSpc>
                          <a:spcPct val="150000"/>
                        </a:lnSpc>
                        <a:spcAft>
                          <a:spcPts val="0"/>
                        </a:spcAft>
                      </a:pPr>
                      <a:r>
                        <a:rPr lang="en-US" sz="1400" kern="100" dirty="0">
                          <a:effectLst/>
                        </a:rPr>
                        <a:t>f</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just">
                        <a:lnSpc>
                          <a:spcPct val="150000"/>
                        </a:lnSpc>
                        <a:spcAft>
                          <a:spcPts val="0"/>
                        </a:spcAft>
                      </a:pPr>
                      <a:r>
                        <a:rPr lang="zh-CN" sz="1400" kern="100" dirty="0">
                          <a:effectLst/>
                        </a:rPr>
                        <a:t>工资总额</a:t>
                      </a:r>
                      <a:r>
                        <a:rPr lang="en-US" sz="1400" kern="100" dirty="0">
                          <a:effectLst/>
                        </a:rPr>
                        <a:t>/</a:t>
                      </a:r>
                      <a:r>
                        <a:rPr lang="zh-CN" sz="1400" kern="100" dirty="0">
                          <a:effectLst/>
                        </a:rPr>
                        <a:t>元</a:t>
                      </a:r>
                      <a:endParaRPr lang="zh-CN" sz="1100" kern="100" dirty="0">
                        <a:effectLst/>
                      </a:endParaRPr>
                    </a:p>
                    <a:p>
                      <a:pPr algn="ctr">
                        <a:lnSpc>
                          <a:spcPct val="150000"/>
                        </a:lnSpc>
                        <a:spcAft>
                          <a:spcPts val="0"/>
                        </a:spcAft>
                      </a:pPr>
                      <a:r>
                        <a:rPr lang="en-US" sz="1400" kern="100" dirty="0" err="1">
                          <a:effectLst/>
                        </a:rPr>
                        <a:t>x</a:t>
                      </a:r>
                      <a:r>
                        <a:rPr lang="en-US" sz="1400" kern="100" baseline="-25000" dirty="0" err="1">
                          <a:effectLst/>
                        </a:rPr>
                        <a:t>i</a:t>
                      </a:r>
                      <a:r>
                        <a:rPr lang="en-US" sz="1400" kern="100" dirty="0" err="1">
                          <a:effectLst/>
                        </a:rPr>
                        <a:t>f</a:t>
                      </a:r>
                      <a:r>
                        <a:rPr lang="en-US" sz="1400" kern="100" baseline="-25000" dirty="0" err="1">
                          <a:effectLst/>
                        </a:rPr>
                        <a:t>i</a:t>
                      </a:r>
                      <a:endParaRPr lang="zh-CN" sz="1100" kern="100" dirty="0">
                        <a:effectLst/>
                        <a:latin typeface="Times New Roman"/>
                        <a:ea typeface="宋体"/>
                      </a:endParaRPr>
                    </a:p>
                  </a:txBody>
                  <a:tcPr marL="68580" marR="68580" marT="0" marB="0"/>
                </a:tc>
              </a:tr>
              <a:tr h="1389771">
                <a:tc>
                  <a:txBody>
                    <a:bodyPr/>
                    <a:lstStyle/>
                    <a:p>
                      <a:pPr algn="ctr">
                        <a:lnSpc>
                          <a:spcPct val="150000"/>
                        </a:lnSpc>
                        <a:spcAft>
                          <a:spcPts val="0"/>
                        </a:spcAft>
                      </a:pPr>
                      <a:r>
                        <a:rPr lang="zh-CN" sz="1400" kern="100">
                          <a:effectLst/>
                        </a:rPr>
                        <a:t>甲</a:t>
                      </a:r>
                      <a:endParaRPr lang="zh-CN" sz="1100" kern="100">
                        <a:effectLst/>
                      </a:endParaRPr>
                    </a:p>
                    <a:p>
                      <a:pPr algn="ctr">
                        <a:lnSpc>
                          <a:spcPct val="150000"/>
                        </a:lnSpc>
                        <a:spcAft>
                          <a:spcPts val="0"/>
                        </a:spcAft>
                      </a:pPr>
                      <a:r>
                        <a:rPr lang="zh-CN" sz="1400" kern="100">
                          <a:effectLst/>
                        </a:rPr>
                        <a:t>乙</a:t>
                      </a:r>
                      <a:endParaRPr lang="zh-CN" sz="1100" kern="100">
                        <a:effectLst/>
                      </a:endParaRPr>
                    </a:p>
                    <a:p>
                      <a:pPr algn="ctr">
                        <a:lnSpc>
                          <a:spcPct val="150000"/>
                        </a:lnSpc>
                        <a:spcAft>
                          <a:spcPts val="0"/>
                        </a:spcAft>
                      </a:pPr>
                      <a:r>
                        <a:rPr lang="zh-CN" sz="1400" kern="100">
                          <a:effectLst/>
                        </a:rPr>
                        <a:t>丙</a:t>
                      </a:r>
                      <a:endParaRPr lang="zh-CN" sz="1100" kern="100">
                        <a:effectLst/>
                      </a:endParaRPr>
                    </a:p>
                    <a:p>
                      <a:pPr algn="ctr">
                        <a:lnSpc>
                          <a:spcPct val="150000"/>
                        </a:lnSpc>
                        <a:spcAft>
                          <a:spcPts val="0"/>
                        </a:spcAft>
                      </a:pPr>
                      <a:r>
                        <a:rPr lang="zh-CN" sz="1400" kern="100">
                          <a:effectLst/>
                        </a:rPr>
                        <a:t>丁</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700</a:t>
                      </a:r>
                      <a:endParaRPr lang="zh-CN" sz="1100" kern="100">
                        <a:effectLst/>
                      </a:endParaRPr>
                    </a:p>
                    <a:p>
                      <a:pPr algn="ctr">
                        <a:lnSpc>
                          <a:spcPct val="150000"/>
                        </a:lnSpc>
                        <a:spcAft>
                          <a:spcPts val="0"/>
                        </a:spcAft>
                      </a:pPr>
                      <a:r>
                        <a:rPr lang="en-US" sz="1400" kern="100">
                          <a:effectLst/>
                        </a:rPr>
                        <a:t>800</a:t>
                      </a:r>
                      <a:endParaRPr lang="zh-CN" sz="1100" kern="100">
                        <a:effectLst/>
                      </a:endParaRPr>
                    </a:p>
                    <a:p>
                      <a:pPr algn="ctr">
                        <a:lnSpc>
                          <a:spcPct val="150000"/>
                        </a:lnSpc>
                        <a:spcAft>
                          <a:spcPts val="0"/>
                        </a:spcAft>
                      </a:pPr>
                      <a:r>
                        <a:rPr lang="en-US" sz="1400" kern="100">
                          <a:effectLst/>
                        </a:rPr>
                        <a:t>950</a:t>
                      </a:r>
                      <a:endParaRPr lang="zh-CN" sz="1100" kern="100">
                        <a:effectLst/>
                      </a:endParaRPr>
                    </a:p>
                    <a:p>
                      <a:pPr algn="ctr">
                        <a:lnSpc>
                          <a:spcPct val="150000"/>
                        </a:lnSpc>
                        <a:spcAft>
                          <a:spcPts val="0"/>
                        </a:spcAft>
                      </a:pPr>
                      <a:r>
                        <a:rPr lang="en-US" sz="1400" kern="100">
                          <a:effectLst/>
                        </a:rPr>
                        <a:t>1100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200</a:t>
                      </a:r>
                      <a:endParaRPr lang="zh-CN" sz="1100" kern="100">
                        <a:effectLst/>
                      </a:endParaRPr>
                    </a:p>
                    <a:p>
                      <a:pPr algn="ctr">
                        <a:lnSpc>
                          <a:spcPct val="150000"/>
                        </a:lnSpc>
                        <a:spcAft>
                          <a:spcPts val="0"/>
                        </a:spcAft>
                      </a:pPr>
                      <a:r>
                        <a:rPr lang="en-US" sz="1400" kern="100">
                          <a:effectLst/>
                        </a:rPr>
                        <a:t>150</a:t>
                      </a:r>
                      <a:endParaRPr lang="zh-CN" sz="1100" kern="100">
                        <a:effectLst/>
                      </a:endParaRPr>
                    </a:p>
                    <a:p>
                      <a:pPr algn="ctr">
                        <a:lnSpc>
                          <a:spcPct val="150000"/>
                        </a:lnSpc>
                        <a:spcAft>
                          <a:spcPts val="0"/>
                        </a:spcAft>
                      </a:pPr>
                      <a:r>
                        <a:rPr lang="en-US" sz="1400" kern="100">
                          <a:effectLst/>
                        </a:rPr>
                        <a:t>500</a:t>
                      </a:r>
                      <a:endParaRPr lang="zh-CN" sz="1100" kern="100">
                        <a:effectLst/>
                      </a:endParaRPr>
                    </a:p>
                    <a:p>
                      <a:pPr algn="ctr">
                        <a:lnSpc>
                          <a:spcPct val="150000"/>
                        </a:lnSpc>
                        <a:spcAft>
                          <a:spcPts val="0"/>
                        </a:spcAft>
                      </a:pPr>
                      <a:r>
                        <a:rPr lang="en-US" sz="1400" kern="100">
                          <a:effectLst/>
                        </a:rPr>
                        <a:t>800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140000</a:t>
                      </a:r>
                      <a:endParaRPr lang="zh-CN" sz="1100" kern="100" dirty="0">
                        <a:effectLst/>
                      </a:endParaRPr>
                    </a:p>
                    <a:p>
                      <a:pPr algn="ctr">
                        <a:lnSpc>
                          <a:spcPct val="150000"/>
                        </a:lnSpc>
                        <a:spcAft>
                          <a:spcPts val="0"/>
                        </a:spcAft>
                      </a:pPr>
                      <a:r>
                        <a:rPr lang="en-US" sz="1400" kern="100" dirty="0">
                          <a:effectLst/>
                        </a:rPr>
                        <a:t>120000</a:t>
                      </a:r>
                      <a:endParaRPr lang="zh-CN" sz="1100" kern="100" dirty="0">
                        <a:effectLst/>
                      </a:endParaRPr>
                    </a:p>
                    <a:p>
                      <a:pPr algn="ctr">
                        <a:lnSpc>
                          <a:spcPct val="150000"/>
                        </a:lnSpc>
                        <a:spcAft>
                          <a:spcPts val="0"/>
                        </a:spcAft>
                      </a:pPr>
                      <a:r>
                        <a:rPr lang="en-US" sz="1400" kern="100" dirty="0">
                          <a:effectLst/>
                        </a:rPr>
                        <a:t>475000</a:t>
                      </a:r>
                      <a:endParaRPr lang="zh-CN" sz="1100" kern="100" dirty="0">
                        <a:effectLst/>
                      </a:endParaRPr>
                    </a:p>
                    <a:p>
                      <a:pPr algn="ctr">
                        <a:lnSpc>
                          <a:spcPct val="150000"/>
                        </a:lnSpc>
                        <a:spcAft>
                          <a:spcPts val="0"/>
                        </a:spcAft>
                      </a:pPr>
                      <a:r>
                        <a:rPr lang="en-US" sz="1400" kern="100" dirty="0">
                          <a:effectLst/>
                        </a:rPr>
                        <a:t>880000</a:t>
                      </a:r>
                      <a:endParaRPr lang="zh-CN" sz="1100" kern="100" dirty="0">
                        <a:effectLst/>
                        <a:latin typeface="Times New Roman"/>
                        <a:ea typeface="宋体"/>
                      </a:endParaRPr>
                    </a:p>
                  </a:txBody>
                  <a:tcPr marL="68580" marR="68580" marT="0" marB="0" anchor="ctr"/>
                </a:tc>
              </a:tr>
              <a:tr h="320079">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1650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1615000</a:t>
                      </a:r>
                      <a:endParaRPr lang="zh-CN" sz="1100" kern="100" dirty="0">
                        <a:effectLst/>
                        <a:latin typeface="Times New Roman"/>
                        <a:ea typeface="宋体"/>
                      </a:endParaRPr>
                    </a:p>
                  </a:txBody>
                  <a:tcPr marL="68580" marR="68580" marT="0" marB="0" anchor="ctr"/>
                </a:tc>
              </a:tr>
            </a:tbl>
          </a:graphicData>
        </a:graphic>
      </p:graphicFrame>
      <p:sp>
        <p:nvSpPr>
          <p:cNvPr id="5" name="矩形 4"/>
          <p:cNvSpPr/>
          <p:nvPr/>
        </p:nvSpPr>
        <p:spPr>
          <a:xfrm>
            <a:off x="225176" y="5301260"/>
            <a:ext cx="8697338" cy="646331"/>
          </a:xfrm>
          <a:prstGeom prst="rect">
            <a:avLst/>
          </a:prstGeom>
        </p:spPr>
        <p:txBody>
          <a:bodyPr wrap="square">
            <a:spAutoFit/>
          </a:bodyPr>
          <a:lstStyle/>
          <a:p>
            <a:r>
              <a:rPr lang="zh-CN" altLang="zh-CN" sz="1800" dirty="0"/>
              <a:t>因为掌握了各企业的平均工资和职工人数，可以利用加权算术平均的方法计算该公司各企业职工的平均工资，即：</a:t>
            </a:r>
            <a:endParaRPr lang="zh-CN" altLang="en-US" sz="1800" dirty="0"/>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2805730596"/>
              </p:ext>
            </p:extLst>
          </p:nvPr>
        </p:nvGraphicFramePr>
        <p:xfrm>
          <a:off x="3235988" y="5624424"/>
          <a:ext cx="2920232" cy="1105037"/>
        </p:xfrm>
        <a:graphic>
          <a:graphicData uri="http://schemas.openxmlformats.org/presentationml/2006/ole">
            <p:oleObj spid="_x0000_s10258" name="公式" r:id="rId3" imgW="2020177" imgH="838564" progId="Equation.3">
              <p:embed/>
            </p:oleObj>
          </a:graphicData>
        </a:graphic>
      </p:graphicFrame>
      <p:sp>
        <p:nvSpPr>
          <p:cNvPr id="10" name="矩形 9"/>
          <p:cNvSpPr/>
          <p:nvPr/>
        </p:nvSpPr>
        <p:spPr>
          <a:xfrm>
            <a:off x="6156220" y="5938535"/>
            <a:ext cx="1172116" cy="369332"/>
          </a:xfrm>
          <a:prstGeom prst="rect">
            <a:avLst/>
          </a:prstGeom>
        </p:spPr>
        <p:txBody>
          <a:bodyPr wrap="none">
            <a:spAutoFit/>
          </a:bodyPr>
          <a:lstStyle/>
          <a:p>
            <a:r>
              <a:rPr lang="zh-CN" altLang="zh-CN" sz="1800" dirty="0"/>
              <a:t>（元</a:t>
            </a:r>
            <a:r>
              <a:rPr lang="en-US" altLang="zh-CN" sz="1800" dirty="0"/>
              <a:t>/</a:t>
            </a:r>
            <a:r>
              <a:rPr lang="zh-CN" altLang="zh-CN" sz="1800" dirty="0"/>
              <a:t>人）</a:t>
            </a:r>
            <a:endParaRPr lang="zh-CN" altLang="en-US"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FB7D683-273D-4C76-87E9-BAEB5EE16772}" type="slidenum">
              <a:rPr lang="en-US" altLang="zh-CN" sz="800">
                <a:solidFill>
                  <a:schemeClr val="bg1"/>
                </a:solidFill>
              </a:rPr>
              <a:pPr algn="r" eaLnBrk="1" hangingPunct="1"/>
              <a:t>13</a:t>
            </a:fld>
            <a:r>
              <a:rPr lang="en-US" altLang="zh-CN" sz="800">
                <a:solidFill>
                  <a:schemeClr val="bg1"/>
                </a:solidFill>
              </a:rPr>
              <a:t> ]</a:t>
            </a:r>
          </a:p>
        </p:txBody>
      </p:sp>
      <p:sp>
        <p:nvSpPr>
          <p:cNvPr id="2" name="矩形 1"/>
          <p:cNvSpPr/>
          <p:nvPr/>
        </p:nvSpPr>
        <p:spPr>
          <a:xfrm>
            <a:off x="611450" y="1174675"/>
            <a:ext cx="6192860" cy="461665"/>
          </a:xfrm>
          <a:prstGeom prst="rect">
            <a:avLst/>
          </a:prstGeom>
        </p:spPr>
        <p:txBody>
          <a:bodyPr wrap="square">
            <a:spAutoFit/>
          </a:bodyPr>
          <a:lstStyle/>
          <a:p>
            <a:pPr>
              <a:defRPr/>
            </a:pPr>
            <a:r>
              <a:rPr lang="en-US" altLang="zh-CN" dirty="0">
                <a:latin typeface="楷体_GB2312" pitchFamily="49" charset="-122"/>
                <a:ea typeface="楷体_GB2312" pitchFamily="49" charset="-122"/>
              </a:rPr>
              <a:t>4.2.2  </a:t>
            </a:r>
            <a:r>
              <a:rPr lang="zh-CN" altLang="en-US" dirty="0">
                <a:latin typeface="楷体_GB2312" pitchFamily="49" charset="-122"/>
                <a:ea typeface="楷体_GB2312" pitchFamily="49" charset="-122"/>
              </a:rPr>
              <a:t> 调和平均数（</a:t>
            </a:r>
            <a:r>
              <a:rPr lang="en-US" altLang="zh-CN" dirty="0">
                <a:latin typeface="楷体_GB2312" pitchFamily="49" charset="-122"/>
                <a:ea typeface="楷体_GB2312" pitchFamily="49" charset="-122"/>
              </a:rPr>
              <a:t>Harmonic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3" name="矩形 2"/>
          <p:cNvSpPr/>
          <p:nvPr/>
        </p:nvSpPr>
        <p:spPr>
          <a:xfrm>
            <a:off x="575532" y="1772771"/>
            <a:ext cx="8057293" cy="707886"/>
          </a:xfrm>
          <a:prstGeom prst="rect">
            <a:avLst/>
          </a:prstGeom>
        </p:spPr>
        <p:txBody>
          <a:bodyPr wrap="square">
            <a:spAutoFit/>
          </a:bodyPr>
          <a:lstStyle/>
          <a:p>
            <a:r>
              <a:rPr lang="zh-CN" altLang="zh-CN" sz="2000" dirty="0"/>
              <a:t>若只掌握各企业的工资总额资料，而没有各企业职工人数资料，则采用调和平均数的方法计算该公司职工平均工资见表</a:t>
            </a:r>
            <a:r>
              <a:rPr lang="en-US" altLang="zh-CN" sz="2000" dirty="0"/>
              <a:t>4-7</a:t>
            </a:r>
            <a:endParaRPr lang="zh-CN" altLang="zh-CN" sz="2000" dirty="0"/>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5632194" y="5598257"/>
            <a:ext cx="1172116" cy="369332"/>
          </a:xfrm>
          <a:prstGeom prst="rect">
            <a:avLst/>
          </a:prstGeom>
        </p:spPr>
        <p:txBody>
          <a:bodyPr wrap="none">
            <a:spAutoFit/>
          </a:bodyPr>
          <a:lstStyle/>
          <a:p>
            <a:r>
              <a:rPr lang="zh-CN" altLang="zh-CN" sz="1800" dirty="0"/>
              <a:t>（元</a:t>
            </a:r>
            <a:r>
              <a:rPr lang="en-US" altLang="zh-CN" sz="1800" dirty="0"/>
              <a:t>/</a:t>
            </a:r>
            <a:r>
              <a:rPr lang="zh-CN" altLang="zh-CN" sz="1800" dirty="0"/>
              <a:t>人）</a:t>
            </a:r>
            <a:endParaRPr lang="zh-CN" altLang="en-US" sz="1800" dirty="0"/>
          </a:p>
        </p:txBody>
      </p:sp>
      <p:graphicFrame>
        <p:nvGraphicFramePr>
          <p:cNvPr id="6" name="表格 5"/>
          <p:cNvGraphicFramePr>
            <a:graphicFrameLocks noGrp="1"/>
          </p:cNvGraphicFramePr>
          <p:nvPr>
            <p:extLst>
              <p:ext uri="{D42A27DB-BD31-4B8C-83A1-F6EECF244321}">
                <p14:modId xmlns:p14="http://schemas.microsoft.com/office/powerpoint/2010/main" xmlns="" val="3767381753"/>
              </p:ext>
            </p:extLst>
          </p:nvPr>
        </p:nvGraphicFramePr>
        <p:xfrm>
          <a:off x="1979640" y="2708900"/>
          <a:ext cx="4961890" cy="2560320"/>
        </p:xfrm>
        <a:graphic>
          <a:graphicData uri="http://schemas.openxmlformats.org/drawingml/2006/table">
            <a:tbl>
              <a:tblPr>
                <a:tableStyleId>{5DA37D80-6434-44D0-A028-1B22A696006F}</a:tableStyleId>
              </a:tblPr>
              <a:tblGrid>
                <a:gridCol w="1221105"/>
                <a:gridCol w="1230630"/>
                <a:gridCol w="1269365"/>
                <a:gridCol w="1240790"/>
              </a:tblGrid>
              <a:tr h="0">
                <a:tc>
                  <a:txBody>
                    <a:bodyPr/>
                    <a:lstStyle/>
                    <a:p>
                      <a:pPr algn="ctr">
                        <a:lnSpc>
                          <a:spcPct val="150000"/>
                        </a:lnSpc>
                        <a:spcAft>
                          <a:spcPts val="0"/>
                        </a:spcAft>
                      </a:pPr>
                      <a:r>
                        <a:rPr lang="zh-CN" sz="1400" kern="100" dirty="0">
                          <a:effectLst/>
                        </a:rPr>
                        <a:t>企业</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人均工资</a:t>
                      </a:r>
                      <a:endParaRPr lang="zh-CN" sz="1100" kern="100" dirty="0">
                        <a:effectLst/>
                      </a:endParaRPr>
                    </a:p>
                    <a:p>
                      <a:pPr algn="ctr">
                        <a:lnSpc>
                          <a:spcPct val="150000"/>
                        </a:lnSpc>
                        <a:spcAft>
                          <a:spcPts val="0"/>
                        </a:spcAft>
                      </a:pPr>
                      <a:r>
                        <a:rPr lang="en-US" sz="1400" kern="100" dirty="0">
                          <a:effectLst/>
                        </a:rPr>
                        <a:t>/</a:t>
                      </a:r>
                      <a:r>
                        <a:rPr lang="zh-CN" sz="1400" kern="100" dirty="0">
                          <a:effectLst/>
                        </a:rPr>
                        <a:t>元</a:t>
                      </a:r>
                      <a:r>
                        <a:rPr lang="en-US" sz="1400" kern="100" dirty="0">
                          <a:effectLst/>
                        </a:rPr>
                        <a:t>/</a:t>
                      </a:r>
                      <a:r>
                        <a:rPr lang="zh-CN" sz="1400" kern="100" dirty="0">
                          <a:effectLst/>
                        </a:rPr>
                        <a:t>人</a:t>
                      </a:r>
                      <a:endParaRPr lang="zh-CN" sz="1100" kern="100" dirty="0">
                        <a:effectLst/>
                      </a:endParaRPr>
                    </a:p>
                    <a:p>
                      <a:pPr algn="ctr">
                        <a:lnSpc>
                          <a:spcPct val="150000"/>
                        </a:lnSpc>
                        <a:spcAft>
                          <a:spcPts val="0"/>
                        </a:spcAft>
                      </a:pP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工资总额</a:t>
                      </a:r>
                      <a:r>
                        <a:rPr lang="en-US" sz="1400" kern="100">
                          <a:effectLst/>
                        </a:rPr>
                        <a:t>/</a:t>
                      </a:r>
                      <a:r>
                        <a:rPr lang="zh-CN" sz="1400" kern="100">
                          <a:effectLst/>
                        </a:rPr>
                        <a:t>元</a:t>
                      </a:r>
                      <a:endParaRPr lang="zh-CN" sz="1100" kern="100">
                        <a:effectLst/>
                      </a:endParaRPr>
                    </a:p>
                    <a:p>
                      <a:pPr algn="ctr">
                        <a:lnSpc>
                          <a:spcPct val="150000"/>
                        </a:lnSpc>
                        <a:spcAft>
                          <a:spcPts val="0"/>
                        </a:spcAft>
                      </a:pPr>
                      <a:r>
                        <a:rPr lang="en-US" sz="1400" kern="100">
                          <a:effectLst/>
                        </a:rPr>
                        <a:t>m</a:t>
                      </a:r>
                      <a:r>
                        <a:rPr lang="en-US" sz="1400" kern="100" baseline="-25000">
                          <a:effectLst/>
                        </a:rPr>
                        <a:t>i</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a:t>
                      </a:r>
                      <a:r>
                        <a:rPr lang="zh-CN" sz="1400" kern="100">
                          <a:effectLst/>
                        </a:rPr>
                        <a:t>人</a:t>
                      </a:r>
                      <a:endParaRPr lang="zh-CN" sz="1100" kern="100">
                        <a:effectLst/>
                        <a:latin typeface="Times New Roman"/>
                        <a:ea typeface="宋体"/>
                      </a:endParaRPr>
                    </a:p>
                  </a:txBody>
                  <a:tcPr marL="68580" marR="68580" marT="0" marB="0" anchor="ctr"/>
                </a:tc>
              </a:tr>
              <a:tr h="0">
                <a:tc>
                  <a:txBody>
                    <a:bodyPr/>
                    <a:lstStyle/>
                    <a:p>
                      <a:pPr algn="ctr">
                        <a:lnSpc>
                          <a:spcPct val="150000"/>
                        </a:lnSpc>
                        <a:spcAft>
                          <a:spcPts val="0"/>
                        </a:spcAft>
                      </a:pPr>
                      <a:r>
                        <a:rPr lang="zh-CN" sz="1400" kern="100">
                          <a:effectLst/>
                        </a:rPr>
                        <a:t>甲</a:t>
                      </a:r>
                      <a:endParaRPr lang="zh-CN" sz="1100" kern="100">
                        <a:effectLst/>
                      </a:endParaRPr>
                    </a:p>
                    <a:p>
                      <a:pPr algn="ctr">
                        <a:lnSpc>
                          <a:spcPct val="150000"/>
                        </a:lnSpc>
                        <a:spcAft>
                          <a:spcPts val="0"/>
                        </a:spcAft>
                      </a:pPr>
                      <a:r>
                        <a:rPr lang="zh-CN" sz="1400" kern="100">
                          <a:effectLst/>
                        </a:rPr>
                        <a:t>乙</a:t>
                      </a:r>
                      <a:endParaRPr lang="zh-CN" sz="1100" kern="100">
                        <a:effectLst/>
                      </a:endParaRPr>
                    </a:p>
                    <a:p>
                      <a:pPr algn="ctr">
                        <a:lnSpc>
                          <a:spcPct val="150000"/>
                        </a:lnSpc>
                        <a:spcAft>
                          <a:spcPts val="0"/>
                        </a:spcAft>
                      </a:pPr>
                      <a:r>
                        <a:rPr lang="zh-CN" sz="1400" kern="100">
                          <a:effectLst/>
                        </a:rPr>
                        <a:t>丙</a:t>
                      </a:r>
                      <a:endParaRPr lang="zh-CN" sz="1100" kern="100">
                        <a:effectLst/>
                      </a:endParaRPr>
                    </a:p>
                    <a:p>
                      <a:pPr algn="ctr">
                        <a:lnSpc>
                          <a:spcPct val="150000"/>
                        </a:lnSpc>
                        <a:spcAft>
                          <a:spcPts val="0"/>
                        </a:spcAft>
                      </a:pPr>
                      <a:r>
                        <a:rPr lang="zh-CN" sz="1400" kern="100">
                          <a:effectLst/>
                        </a:rPr>
                        <a:t>丁</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70</a:t>
                      </a:r>
                      <a:endParaRPr lang="zh-CN" sz="1100" kern="100">
                        <a:effectLst/>
                      </a:endParaRPr>
                    </a:p>
                    <a:p>
                      <a:pPr algn="ctr">
                        <a:lnSpc>
                          <a:spcPct val="150000"/>
                        </a:lnSpc>
                        <a:spcAft>
                          <a:spcPts val="0"/>
                        </a:spcAft>
                      </a:pPr>
                      <a:r>
                        <a:rPr lang="en-US" sz="1400" kern="100">
                          <a:effectLst/>
                        </a:rPr>
                        <a:t>80</a:t>
                      </a:r>
                      <a:endParaRPr lang="zh-CN" sz="1100" kern="100">
                        <a:effectLst/>
                      </a:endParaRPr>
                    </a:p>
                    <a:p>
                      <a:pPr algn="ctr">
                        <a:lnSpc>
                          <a:spcPct val="150000"/>
                        </a:lnSpc>
                        <a:spcAft>
                          <a:spcPts val="0"/>
                        </a:spcAft>
                      </a:pPr>
                      <a:r>
                        <a:rPr lang="en-US" sz="1400" kern="100">
                          <a:effectLst/>
                        </a:rPr>
                        <a:t>95</a:t>
                      </a:r>
                      <a:endParaRPr lang="zh-CN" sz="1100" kern="100">
                        <a:effectLst/>
                      </a:endParaRPr>
                    </a:p>
                    <a:p>
                      <a:pPr algn="ctr">
                        <a:lnSpc>
                          <a:spcPct val="150000"/>
                        </a:lnSpc>
                        <a:spcAft>
                          <a:spcPts val="0"/>
                        </a:spcAft>
                      </a:pPr>
                      <a:r>
                        <a:rPr lang="en-US" sz="1400" kern="100">
                          <a:effectLst/>
                        </a:rPr>
                        <a:t>110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140000</a:t>
                      </a:r>
                      <a:endParaRPr lang="zh-CN" sz="1100" kern="100">
                        <a:effectLst/>
                      </a:endParaRPr>
                    </a:p>
                    <a:p>
                      <a:pPr algn="ctr">
                        <a:lnSpc>
                          <a:spcPct val="150000"/>
                        </a:lnSpc>
                        <a:spcAft>
                          <a:spcPts val="0"/>
                        </a:spcAft>
                      </a:pPr>
                      <a:r>
                        <a:rPr lang="en-US" sz="1400" kern="100">
                          <a:effectLst/>
                        </a:rPr>
                        <a:t>120000</a:t>
                      </a:r>
                      <a:endParaRPr lang="zh-CN" sz="1100" kern="100">
                        <a:effectLst/>
                      </a:endParaRPr>
                    </a:p>
                    <a:p>
                      <a:pPr algn="ctr">
                        <a:lnSpc>
                          <a:spcPct val="150000"/>
                        </a:lnSpc>
                        <a:spcAft>
                          <a:spcPts val="0"/>
                        </a:spcAft>
                      </a:pPr>
                      <a:r>
                        <a:rPr lang="en-US" sz="1400" kern="100">
                          <a:effectLst/>
                        </a:rPr>
                        <a:t>470500</a:t>
                      </a:r>
                      <a:endParaRPr lang="zh-CN" sz="1100" kern="100">
                        <a:effectLst/>
                      </a:endParaRPr>
                    </a:p>
                    <a:p>
                      <a:pPr algn="ctr">
                        <a:lnSpc>
                          <a:spcPct val="150000"/>
                        </a:lnSpc>
                        <a:spcAft>
                          <a:spcPts val="0"/>
                        </a:spcAft>
                      </a:pPr>
                      <a:r>
                        <a:rPr lang="en-US" sz="1400" kern="100">
                          <a:effectLst/>
                        </a:rPr>
                        <a:t>880000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200</a:t>
                      </a:r>
                      <a:endParaRPr lang="zh-CN" sz="1100" kern="100" dirty="0">
                        <a:effectLst/>
                      </a:endParaRPr>
                    </a:p>
                    <a:p>
                      <a:pPr algn="ctr">
                        <a:lnSpc>
                          <a:spcPct val="150000"/>
                        </a:lnSpc>
                        <a:spcAft>
                          <a:spcPts val="0"/>
                        </a:spcAft>
                      </a:pPr>
                      <a:r>
                        <a:rPr lang="en-US" sz="1400" kern="100" dirty="0">
                          <a:effectLst/>
                        </a:rPr>
                        <a:t>150</a:t>
                      </a:r>
                      <a:endParaRPr lang="zh-CN" sz="1100" kern="100" dirty="0">
                        <a:effectLst/>
                      </a:endParaRPr>
                    </a:p>
                    <a:p>
                      <a:pPr algn="ctr">
                        <a:lnSpc>
                          <a:spcPct val="150000"/>
                        </a:lnSpc>
                        <a:spcAft>
                          <a:spcPts val="0"/>
                        </a:spcAft>
                      </a:pPr>
                      <a:r>
                        <a:rPr lang="en-US" sz="1400" kern="100" dirty="0">
                          <a:effectLst/>
                        </a:rPr>
                        <a:t>500</a:t>
                      </a:r>
                      <a:endParaRPr lang="zh-CN" sz="1100" kern="100" dirty="0">
                        <a:effectLst/>
                      </a:endParaRPr>
                    </a:p>
                    <a:p>
                      <a:pPr algn="ctr">
                        <a:lnSpc>
                          <a:spcPct val="150000"/>
                        </a:lnSpc>
                        <a:spcAft>
                          <a:spcPts val="0"/>
                        </a:spcAft>
                      </a:pPr>
                      <a:r>
                        <a:rPr lang="en-US" sz="1400" kern="100" dirty="0">
                          <a:effectLst/>
                        </a:rPr>
                        <a:t>800</a:t>
                      </a:r>
                      <a:endParaRPr lang="zh-CN" sz="1100" kern="100" dirty="0">
                        <a:effectLst/>
                        <a:latin typeface="Times New Roman"/>
                        <a:ea typeface="宋体"/>
                      </a:endParaRPr>
                    </a:p>
                  </a:txBody>
                  <a:tcPr marL="68580" marR="68580" marT="0" marB="0" anchor="ctr"/>
                </a:tc>
              </a:tr>
              <a:tr h="0">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1615000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1650</a:t>
                      </a:r>
                      <a:endParaRPr lang="zh-CN" sz="1100" kern="100" dirty="0">
                        <a:effectLst/>
                        <a:latin typeface="Times New Roman"/>
                        <a:ea typeface="宋体"/>
                      </a:endParaRPr>
                    </a:p>
                  </a:txBody>
                  <a:tcPr marL="68580" marR="68580" marT="0" marB="0" anchor="ctr"/>
                </a:tc>
              </a:tr>
            </a:tbl>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xmlns="" val="2418869104"/>
              </p:ext>
            </p:extLst>
          </p:nvPr>
        </p:nvGraphicFramePr>
        <p:xfrm>
          <a:off x="6046682" y="2996940"/>
          <a:ext cx="219075" cy="428625"/>
        </p:xfrm>
        <a:graphic>
          <a:graphicData uri="http://schemas.openxmlformats.org/presentationml/2006/ole">
            <p:oleObj spid="_x0000_s60440" name="公式" r:id="rId3" imgW="215806" imgH="431613" progId="Equation.3">
              <p:embed/>
            </p:oleObj>
          </a:graphicData>
        </a:graphic>
      </p:graphicFrame>
      <p:sp>
        <p:nvSpPr>
          <p:cNvPr id="1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xmlns="" val="4164815574"/>
              </p:ext>
            </p:extLst>
          </p:nvPr>
        </p:nvGraphicFramePr>
        <p:xfrm>
          <a:off x="2627730" y="5490140"/>
          <a:ext cx="2851242" cy="954897"/>
        </p:xfrm>
        <a:graphic>
          <a:graphicData uri="http://schemas.openxmlformats.org/presentationml/2006/ole">
            <p:oleObj spid="_x0000_s60441" name="公式" r:id="rId4" imgW="2019300" imgH="673100" progId="Equation.3">
              <p:embed/>
            </p:oleObj>
          </a:graphicData>
        </a:graphic>
      </p:graphicFrame>
    </p:spTree>
    <p:extLst>
      <p:ext uri="{BB962C8B-B14F-4D97-AF65-F5344CB8AC3E}">
        <p14:creationId xmlns:p14="http://schemas.microsoft.com/office/powerpoint/2010/main" xmlns="" val="35850885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D6470D4E-C1C2-4108-9951-06097F6D39BE}" type="slidenum">
              <a:rPr lang="en-US" altLang="zh-CN" sz="800">
                <a:solidFill>
                  <a:schemeClr val="bg1"/>
                </a:solidFill>
              </a:rPr>
              <a:pPr algn="r" eaLnBrk="1" hangingPunct="1"/>
              <a:t>14</a:t>
            </a:fld>
            <a:r>
              <a:rPr lang="en-US" altLang="zh-CN" sz="800">
                <a:solidFill>
                  <a:schemeClr val="bg1"/>
                </a:solidFill>
              </a:rPr>
              <a:t> ]</a:t>
            </a:r>
          </a:p>
        </p:txBody>
      </p:sp>
      <p:sp>
        <p:nvSpPr>
          <p:cNvPr id="2" name="矩形 1"/>
          <p:cNvSpPr/>
          <p:nvPr/>
        </p:nvSpPr>
        <p:spPr>
          <a:xfrm>
            <a:off x="688486" y="2564880"/>
            <a:ext cx="7949365" cy="1569660"/>
          </a:xfrm>
          <a:prstGeom prst="rect">
            <a:avLst/>
          </a:prstGeom>
        </p:spPr>
        <p:txBody>
          <a:bodyPr wrap="square">
            <a:spAutoFit/>
          </a:bodyPr>
          <a:lstStyle/>
          <a:p>
            <a:r>
              <a:rPr lang="zh-CN" altLang="zh-CN" dirty="0"/>
              <a:t>几何平均数是与算术平均数和调和平均数不同的另外一种计算平均指标的方法。它是被平均的</a:t>
            </a:r>
            <a:r>
              <a:rPr lang="en-US" altLang="zh-CN" dirty="0"/>
              <a:t>n</a:t>
            </a:r>
            <a:r>
              <a:rPr lang="zh-CN" altLang="zh-CN" dirty="0"/>
              <a:t>个变量值连乘积的</a:t>
            </a:r>
            <a:r>
              <a:rPr lang="en-US" altLang="zh-CN" dirty="0"/>
              <a:t>n</a:t>
            </a:r>
            <a:r>
              <a:rPr lang="zh-CN" altLang="zh-CN" dirty="0"/>
              <a:t>次方根。根据所掌握的资料不同，几何平均数有简单几何平均和加权几何平均两种形式。</a:t>
            </a:r>
          </a:p>
        </p:txBody>
      </p:sp>
      <p:sp>
        <p:nvSpPr>
          <p:cNvPr id="3" name="矩形 2"/>
          <p:cNvSpPr/>
          <p:nvPr/>
        </p:nvSpPr>
        <p:spPr>
          <a:xfrm>
            <a:off x="588567" y="1268700"/>
            <a:ext cx="5416868" cy="461665"/>
          </a:xfrm>
          <a:prstGeom prst="rect">
            <a:avLst/>
          </a:prstGeom>
        </p:spPr>
        <p:txBody>
          <a:bodyPr wrap="none">
            <a:spAutoFit/>
          </a:bodyPr>
          <a:lstStyle/>
          <a:p>
            <a:r>
              <a:rPr lang="en-US" altLang="zh-CN" dirty="0" smtClean="0">
                <a:latin typeface="楷体_GB2312" pitchFamily="49" charset="-122"/>
                <a:ea typeface="楷体_GB2312" pitchFamily="49" charset="-122"/>
              </a:rPr>
              <a:t>4.2.3 </a:t>
            </a:r>
            <a:r>
              <a:rPr lang="zh-CN" altLang="en-US" dirty="0" smtClean="0">
                <a:latin typeface="楷体_GB2312" pitchFamily="49" charset="-122"/>
                <a:ea typeface="楷体_GB2312" pitchFamily="49" charset="-122"/>
              </a:rPr>
              <a:t>几何平均数（</a:t>
            </a:r>
            <a:r>
              <a:rPr lang="en-US" altLang="zh-CN" dirty="0" smtClean="0">
                <a:latin typeface="楷体_GB2312" pitchFamily="49" charset="-122"/>
                <a:ea typeface="楷体_GB2312" pitchFamily="49" charset="-122"/>
              </a:rPr>
              <a:t>Geometric Mean</a:t>
            </a:r>
            <a:r>
              <a:rPr lang="zh-CN" altLang="en-US" dirty="0" smtClean="0">
                <a:latin typeface="楷体_GB2312" pitchFamily="49" charset="-122"/>
                <a:ea typeface="楷体_GB2312" pitchFamily="49" charset="-122"/>
              </a:rPr>
              <a:t>）</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D6470D4E-C1C2-4108-9951-06097F6D39BE}" type="slidenum">
              <a:rPr lang="en-US" altLang="zh-CN" sz="800">
                <a:solidFill>
                  <a:schemeClr val="bg1"/>
                </a:solidFill>
              </a:rPr>
              <a:pPr algn="r" eaLnBrk="1" hangingPunct="1"/>
              <a:t>15</a:t>
            </a:fld>
            <a:r>
              <a:rPr lang="en-US" altLang="zh-CN" sz="800">
                <a:solidFill>
                  <a:schemeClr val="bg1"/>
                </a:solidFill>
              </a:rPr>
              <a:t> ]</a:t>
            </a:r>
          </a:p>
        </p:txBody>
      </p:sp>
      <p:sp>
        <p:nvSpPr>
          <p:cNvPr id="3" name="矩形 2"/>
          <p:cNvSpPr/>
          <p:nvPr/>
        </p:nvSpPr>
        <p:spPr>
          <a:xfrm>
            <a:off x="581025" y="1052670"/>
            <a:ext cx="5416868" cy="461665"/>
          </a:xfrm>
          <a:prstGeom prst="rect">
            <a:avLst/>
          </a:prstGeom>
        </p:spPr>
        <p:txBody>
          <a:bodyPr wrap="none">
            <a:spAutoFit/>
          </a:bodyPr>
          <a:lstStyle/>
          <a:p>
            <a:r>
              <a:rPr lang="en-US" altLang="zh-CN" dirty="0" smtClean="0">
                <a:latin typeface="楷体_GB2312" pitchFamily="49" charset="-122"/>
                <a:ea typeface="楷体_GB2312" pitchFamily="49" charset="-122"/>
              </a:rPr>
              <a:t>4.2.3 </a:t>
            </a:r>
            <a:r>
              <a:rPr lang="zh-CN" altLang="en-US" dirty="0" smtClean="0">
                <a:latin typeface="楷体_GB2312" pitchFamily="49" charset="-122"/>
                <a:ea typeface="楷体_GB2312" pitchFamily="49" charset="-122"/>
              </a:rPr>
              <a:t>几何平均数（</a:t>
            </a:r>
            <a:r>
              <a:rPr lang="en-US" altLang="zh-CN" dirty="0" smtClean="0">
                <a:latin typeface="楷体_GB2312" pitchFamily="49" charset="-122"/>
                <a:ea typeface="楷体_GB2312" pitchFamily="49" charset="-122"/>
              </a:rPr>
              <a:t>Geometric Mean</a:t>
            </a:r>
            <a:r>
              <a:rPr lang="zh-CN" altLang="en-US" dirty="0" smtClean="0">
                <a:latin typeface="楷体_GB2312" pitchFamily="49" charset="-122"/>
                <a:ea typeface="楷体_GB2312" pitchFamily="49" charset="-122"/>
              </a:rPr>
              <a:t>）</a:t>
            </a:r>
            <a:endParaRPr lang="zh-CN" altLang="en-US" dirty="0"/>
          </a:p>
        </p:txBody>
      </p:sp>
      <p:sp>
        <p:nvSpPr>
          <p:cNvPr id="4" name="矩形 3"/>
          <p:cNvSpPr/>
          <p:nvPr/>
        </p:nvSpPr>
        <p:spPr>
          <a:xfrm>
            <a:off x="683460" y="1844780"/>
            <a:ext cx="7633453" cy="5355312"/>
          </a:xfrm>
          <a:prstGeom prst="rect">
            <a:avLst/>
          </a:prstGeom>
        </p:spPr>
        <p:txBody>
          <a:bodyPr wrap="square">
            <a:spAutoFit/>
          </a:bodyPr>
          <a:lstStyle/>
          <a:p>
            <a:pPr marL="342900" indent="-342900">
              <a:buFont typeface="Wingdings" panose="05000000000000000000" pitchFamily="2" charset="2"/>
              <a:buChar char="Ø"/>
            </a:pPr>
            <a:r>
              <a:rPr lang="zh-CN" altLang="zh-CN" dirty="0"/>
              <a:t>简单</a:t>
            </a:r>
            <a:r>
              <a:rPr lang="zh-CN" altLang="zh-CN" dirty="0" smtClean="0"/>
              <a:t>几何平均</a:t>
            </a:r>
            <a:endParaRPr lang="en-US" altLang="zh-CN" dirty="0" smtClean="0"/>
          </a:p>
          <a:p>
            <a:endParaRPr lang="en-US" altLang="zh-CN" dirty="0"/>
          </a:p>
          <a:p>
            <a:r>
              <a:rPr lang="en-US" altLang="zh-CN" sz="2000" dirty="0" smtClean="0"/>
              <a:t> </a:t>
            </a:r>
            <a:r>
              <a:rPr lang="zh-CN" altLang="zh-CN" sz="2000" dirty="0" smtClean="0"/>
              <a:t>式</a:t>
            </a:r>
            <a:r>
              <a:rPr lang="zh-CN" altLang="zh-CN" sz="2000" dirty="0"/>
              <a:t>中：</a:t>
            </a:r>
            <a:r>
              <a:rPr lang="en-US" altLang="zh-CN" sz="2000" i="1" dirty="0"/>
              <a:t>G</a:t>
            </a:r>
            <a:r>
              <a:rPr lang="zh-CN" altLang="zh-CN" sz="2000" i="1" dirty="0"/>
              <a:t>—</a:t>
            </a:r>
            <a:r>
              <a:rPr lang="zh-CN" altLang="zh-CN" sz="2000" dirty="0"/>
              <a:t>几何平均数；</a:t>
            </a:r>
          </a:p>
          <a:p>
            <a:r>
              <a:rPr lang="en-US" altLang="zh-CN" sz="2000" i="1" dirty="0" smtClean="0"/>
              <a:t>              x</a:t>
            </a:r>
            <a:r>
              <a:rPr lang="en-US" altLang="zh-CN" sz="2000" i="1" baseline="-25000" dirty="0" smtClean="0"/>
              <a:t>i</a:t>
            </a:r>
            <a:r>
              <a:rPr lang="zh-CN" altLang="zh-CN" sz="2000" i="1" dirty="0"/>
              <a:t>—</a:t>
            </a:r>
            <a:r>
              <a:rPr lang="zh-CN" altLang="zh-CN" sz="2000" dirty="0"/>
              <a:t>被平均的变量值；</a:t>
            </a:r>
          </a:p>
          <a:p>
            <a:r>
              <a:rPr lang="en-US" altLang="zh-CN" sz="2000" i="1" dirty="0" smtClean="0"/>
              <a:t>             n</a:t>
            </a:r>
            <a:r>
              <a:rPr lang="zh-CN" altLang="zh-CN" sz="2000" i="1" dirty="0"/>
              <a:t>—</a:t>
            </a:r>
            <a:r>
              <a:rPr lang="zh-CN" altLang="zh-CN" sz="2000" dirty="0"/>
              <a:t>变量值的个数；</a:t>
            </a:r>
          </a:p>
          <a:p>
            <a:r>
              <a:rPr lang="en-US" altLang="zh-CN" sz="2000" dirty="0" smtClean="0"/>
              <a:t>             </a:t>
            </a:r>
            <a:r>
              <a:rPr lang="zh-CN" altLang="zh-CN" sz="2000" dirty="0" smtClean="0"/>
              <a:t>∏—</a:t>
            </a:r>
            <a:r>
              <a:rPr lang="zh-CN" altLang="zh-CN" sz="2000" dirty="0"/>
              <a:t>连乘符号。</a:t>
            </a:r>
          </a:p>
          <a:p>
            <a:pPr marL="342900" indent="-342900">
              <a:buFont typeface="Wingdings" panose="05000000000000000000" pitchFamily="2" charset="2"/>
              <a:buChar char="Ø"/>
            </a:pPr>
            <a:r>
              <a:rPr lang="zh-CN" altLang="zh-CN" dirty="0"/>
              <a:t>加权</a:t>
            </a:r>
            <a:r>
              <a:rPr lang="zh-CN" altLang="zh-CN" dirty="0" smtClean="0"/>
              <a:t>几何平均数</a:t>
            </a:r>
            <a:endParaRPr lang="en-US" altLang="zh-CN" dirty="0" smtClean="0"/>
          </a:p>
          <a:p>
            <a:endParaRPr lang="en-US" altLang="zh-CN" dirty="0"/>
          </a:p>
          <a:p>
            <a:endParaRPr lang="en-US" altLang="zh-CN" sz="2000" dirty="0" smtClean="0"/>
          </a:p>
          <a:p>
            <a:r>
              <a:rPr lang="zh-CN" altLang="zh-CN" sz="2000" dirty="0" smtClean="0"/>
              <a:t>式</a:t>
            </a:r>
            <a:r>
              <a:rPr lang="zh-CN" altLang="zh-CN" sz="2000" dirty="0"/>
              <a:t>中：</a:t>
            </a:r>
            <a:r>
              <a:rPr lang="en-US" altLang="zh-CN" sz="2000" i="1" dirty="0"/>
              <a:t>f</a:t>
            </a:r>
            <a:r>
              <a:rPr lang="en-US" altLang="zh-CN" sz="2000" i="1" baseline="-25000" dirty="0"/>
              <a:t>i</a:t>
            </a:r>
            <a:r>
              <a:rPr lang="zh-CN" altLang="zh-CN" sz="2000" i="1" dirty="0"/>
              <a:t>—</a:t>
            </a:r>
            <a:r>
              <a:rPr lang="zh-CN" altLang="zh-CN" sz="2000" dirty="0"/>
              <a:t>是各组变量值</a:t>
            </a:r>
            <a:r>
              <a:rPr lang="en-US" altLang="zh-CN" sz="2000" i="1" dirty="0"/>
              <a:t>x</a:t>
            </a:r>
            <a:r>
              <a:rPr lang="en-US" altLang="zh-CN" sz="2000" i="1" baseline="-25000" dirty="0"/>
              <a:t>i</a:t>
            </a:r>
            <a:r>
              <a:rPr lang="zh-CN" altLang="zh-CN" sz="2000" dirty="0"/>
              <a:t>的频数（权数</a:t>
            </a:r>
            <a:r>
              <a:rPr lang="zh-CN" altLang="zh-CN" sz="2000" dirty="0" smtClean="0"/>
              <a:t>）</a:t>
            </a:r>
            <a:endParaRPr lang="en-US" altLang="zh-CN" sz="2000" dirty="0"/>
          </a:p>
          <a:p>
            <a:endParaRPr lang="zh-CN" altLang="en-US" sz="20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xmlns="" val="4046375500"/>
              </p:ext>
            </p:extLst>
          </p:nvPr>
        </p:nvGraphicFramePr>
        <p:xfrm>
          <a:off x="1821313" y="2204830"/>
          <a:ext cx="4176580" cy="1086763"/>
        </p:xfrm>
        <a:graphic>
          <a:graphicData uri="http://schemas.openxmlformats.org/presentationml/2006/ole">
            <p:oleObj spid="_x0000_s61465" name="公式" r:id="rId3" imgW="1866900" imgH="482600" progId="Equation.3">
              <p:embed/>
            </p:oleObj>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xmlns="" val="3530808566"/>
              </p:ext>
            </p:extLst>
          </p:nvPr>
        </p:nvGraphicFramePr>
        <p:xfrm>
          <a:off x="1907630" y="5229250"/>
          <a:ext cx="4661011" cy="985983"/>
        </p:xfrm>
        <a:graphic>
          <a:graphicData uri="http://schemas.openxmlformats.org/presentationml/2006/ole">
            <p:oleObj spid="_x0000_s61466" name="公式" r:id="rId4" imgW="2475426" imgH="520474" progId="Equation.3">
              <p:embed/>
            </p:oleObj>
          </a:graphicData>
        </a:graphic>
      </p:graphicFrame>
      <p:sp>
        <p:nvSpPr>
          <p:cNvPr id="9" name="矩形 8"/>
          <p:cNvSpPr/>
          <p:nvPr/>
        </p:nvSpPr>
        <p:spPr>
          <a:xfrm>
            <a:off x="6660290" y="2492870"/>
            <a:ext cx="1005403" cy="461665"/>
          </a:xfrm>
          <a:prstGeom prst="rect">
            <a:avLst/>
          </a:prstGeom>
        </p:spPr>
        <p:txBody>
          <a:bodyPr wrap="none">
            <a:spAutoFit/>
          </a:bodyPr>
          <a:lstStyle/>
          <a:p>
            <a:r>
              <a:rPr lang="en-US" altLang="zh-CN" dirty="0" smtClean="0"/>
              <a:t> (4.20)</a:t>
            </a:r>
            <a:endParaRPr lang="zh-CN" altLang="en-US" dirty="0"/>
          </a:p>
        </p:txBody>
      </p:sp>
      <p:sp>
        <p:nvSpPr>
          <p:cNvPr id="10" name="矩形 9"/>
          <p:cNvSpPr/>
          <p:nvPr/>
        </p:nvSpPr>
        <p:spPr>
          <a:xfrm>
            <a:off x="6804310" y="5445280"/>
            <a:ext cx="1005403" cy="461665"/>
          </a:xfrm>
          <a:prstGeom prst="rect">
            <a:avLst/>
          </a:prstGeom>
        </p:spPr>
        <p:txBody>
          <a:bodyPr wrap="none">
            <a:spAutoFit/>
          </a:bodyPr>
          <a:lstStyle/>
          <a:p>
            <a:r>
              <a:rPr lang="en-US" altLang="zh-CN" dirty="0"/>
              <a:t>(4.21) </a:t>
            </a:r>
            <a:endParaRPr lang="zh-CN" altLang="zh-CN" dirty="0"/>
          </a:p>
        </p:txBody>
      </p:sp>
    </p:spTree>
    <p:extLst>
      <p:ext uri="{BB962C8B-B14F-4D97-AF65-F5344CB8AC3E}">
        <p14:creationId xmlns:p14="http://schemas.microsoft.com/office/powerpoint/2010/main" xmlns="" val="5073401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D6470D4E-C1C2-4108-9951-06097F6D39BE}" type="slidenum">
              <a:rPr lang="en-US" altLang="zh-CN" sz="800">
                <a:solidFill>
                  <a:schemeClr val="bg1"/>
                </a:solidFill>
              </a:rPr>
              <a:pPr algn="r" eaLnBrk="1" hangingPunct="1"/>
              <a:t>16</a:t>
            </a:fld>
            <a:r>
              <a:rPr lang="en-US" altLang="zh-CN" sz="800">
                <a:solidFill>
                  <a:schemeClr val="bg1"/>
                </a:solidFill>
              </a:rPr>
              <a:t> ]</a:t>
            </a:r>
          </a:p>
        </p:txBody>
      </p:sp>
      <p:sp>
        <p:nvSpPr>
          <p:cNvPr id="3" name="矩形 2"/>
          <p:cNvSpPr/>
          <p:nvPr/>
        </p:nvSpPr>
        <p:spPr>
          <a:xfrm>
            <a:off x="581025" y="1052670"/>
            <a:ext cx="5416868" cy="461665"/>
          </a:xfrm>
          <a:prstGeom prst="rect">
            <a:avLst/>
          </a:prstGeom>
        </p:spPr>
        <p:txBody>
          <a:bodyPr wrap="none">
            <a:spAutoFit/>
          </a:bodyPr>
          <a:lstStyle/>
          <a:p>
            <a:r>
              <a:rPr lang="en-US" altLang="zh-CN" dirty="0" smtClean="0">
                <a:latin typeface="楷体_GB2312" pitchFamily="49" charset="-122"/>
                <a:ea typeface="楷体_GB2312" pitchFamily="49" charset="-122"/>
              </a:rPr>
              <a:t>4.2.3 </a:t>
            </a:r>
            <a:r>
              <a:rPr lang="zh-CN" altLang="en-US" dirty="0" smtClean="0">
                <a:latin typeface="楷体_GB2312" pitchFamily="49" charset="-122"/>
                <a:ea typeface="楷体_GB2312" pitchFamily="49" charset="-122"/>
              </a:rPr>
              <a:t>几何平均数（</a:t>
            </a:r>
            <a:r>
              <a:rPr lang="en-US" altLang="zh-CN" dirty="0" smtClean="0">
                <a:latin typeface="楷体_GB2312" pitchFamily="49" charset="-122"/>
                <a:ea typeface="楷体_GB2312" pitchFamily="49" charset="-122"/>
              </a:rPr>
              <a:t>Geometric Mean</a:t>
            </a:r>
            <a:r>
              <a:rPr lang="zh-CN" altLang="en-US" dirty="0" smtClean="0">
                <a:latin typeface="楷体_GB2312" pitchFamily="49" charset="-122"/>
                <a:ea typeface="楷体_GB2312" pitchFamily="49" charset="-122"/>
              </a:rPr>
              <a:t>）</a:t>
            </a:r>
            <a:endParaRPr lang="zh-CN" altLang="en-US"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581023" y="2276840"/>
            <a:ext cx="8239565" cy="2492990"/>
          </a:xfrm>
          <a:prstGeom prst="rect">
            <a:avLst/>
          </a:prstGeom>
        </p:spPr>
        <p:txBody>
          <a:bodyPr wrap="square">
            <a:spAutoFit/>
          </a:bodyPr>
          <a:lstStyle/>
          <a:p>
            <a:r>
              <a:rPr lang="zh-CN" altLang="zh-CN" b="1" dirty="0"/>
              <a:t>例</a:t>
            </a:r>
            <a:r>
              <a:rPr lang="en-US" altLang="zh-CN" b="1" dirty="0"/>
              <a:t> 4-10</a:t>
            </a:r>
            <a:r>
              <a:rPr lang="en-US" altLang="zh-CN" dirty="0"/>
              <a:t>  </a:t>
            </a:r>
            <a:r>
              <a:rPr lang="zh-CN" altLang="zh-CN" dirty="0"/>
              <a:t>某企业有</a:t>
            </a:r>
            <a:r>
              <a:rPr lang="en-US" altLang="zh-CN" dirty="0"/>
              <a:t>4</a:t>
            </a:r>
            <a:r>
              <a:rPr lang="zh-CN" altLang="zh-CN" dirty="0"/>
              <a:t>个车间，实行流水作业生产某种产品。</a:t>
            </a:r>
            <a:r>
              <a:rPr lang="en-US" altLang="zh-CN" dirty="0"/>
              <a:t>4</a:t>
            </a:r>
            <a:r>
              <a:rPr lang="zh-CN" altLang="zh-CN" dirty="0"/>
              <a:t>个车间的产品合格率分别为</a:t>
            </a:r>
            <a:r>
              <a:rPr lang="en-US" altLang="zh-CN" dirty="0"/>
              <a:t>90%</a:t>
            </a:r>
            <a:r>
              <a:rPr lang="zh-CN" altLang="zh-CN" dirty="0"/>
              <a:t>、</a:t>
            </a:r>
            <a:r>
              <a:rPr lang="en-US" altLang="zh-CN" dirty="0"/>
              <a:t>92%</a:t>
            </a:r>
            <a:r>
              <a:rPr lang="zh-CN" altLang="zh-CN" dirty="0"/>
              <a:t>、</a:t>
            </a:r>
            <a:r>
              <a:rPr lang="en-US" altLang="zh-CN" dirty="0"/>
              <a:t>89%</a:t>
            </a:r>
            <a:r>
              <a:rPr lang="zh-CN" altLang="zh-CN" dirty="0"/>
              <a:t>、和</a:t>
            </a:r>
            <a:r>
              <a:rPr lang="en-US" altLang="zh-CN" dirty="0"/>
              <a:t>95%</a:t>
            </a:r>
            <a:r>
              <a:rPr lang="zh-CN" altLang="zh-CN" dirty="0"/>
              <a:t>，求</a:t>
            </a:r>
            <a:r>
              <a:rPr lang="en-US" altLang="zh-CN" dirty="0"/>
              <a:t>4</a:t>
            </a:r>
            <a:r>
              <a:rPr lang="zh-CN" altLang="zh-CN" dirty="0"/>
              <a:t>个车间平均产品合格率。因为在各车间流水作业情况下，各车间产品合格率的乘积等于企业产品总合格率。所以各车间平均产品合格率应运用几何平均的方法来计算，</a:t>
            </a:r>
            <a:r>
              <a:rPr lang="zh-CN" altLang="zh-CN" dirty="0" smtClean="0"/>
              <a:t>即</a:t>
            </a:r>
            <a:endParaRPr lang="en-US" altLang="zh-CN" dirty="0" smtClean="0"/>
          </a:p>
          <a:p>
            <a:endParaRPr lang="zh-CN" altLang="zh-CN" dirty="0"/>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1677102362"/>
              </p:ext>
            </p:extLst>
          </p:nvPr>
        </p:nvGraphicFramePr>
        <p:xfrm>
          <a:off x="1187530" y="4494451"/>
          <a:ext cx="6264870" cy="550758"/>
        </p:xfrm>
        <a:graphic>
          <a:graphicData uri="http://schemas.openxmlformats.org/presentationml/2006/ole">
            <p:oleObj spid="_x0000_s62476" name="公式" r:id="rId3" imgW="2604630" imgH="228699" progId="Equation.3">
              <p:embed/>
            </p:oleObj>
          </a:graphicData>
        </a:graphic>
      </p:graphicFrame>
    </p:spTree>
    <p:extLst>
      <p:ext uri="{BB962C8B-B14F-4D97-AF65-F5344CB8AC3E}">
        <p14:creationId xmlns:p14="http://schemas.microsoft.com/office/powerpoint/2010/main" xmlns="" val="3947835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17</a:t>
            </a:fld>
            <a:r>
              <a:rPr lang="en-US" altLang="zh-CN" sz="800">
                <a:solidFill>
                  <a:schemeClr val="bg1"/>
                </a:solidFill>
              </a:rPr>
              <a:t> ]</a:t>
            </a:r>
          </a:p>
        </p:txBody>
      </p:sp>
      <p:sp>
        <p:nvSpPr>
          <p:cNvPr id="6" name="Text Box 11"/>
          <p:cNvSpPr txBox="1">
            <a:spLocks noChangeArrowheads="1"/>
          </p:cNvSpPr>
          <p:nvPr/>
        </p:nvSpPr>
        <p:spPr bwMode="auto">
          <a:xfrm>
            <a:off x="241181" y="126870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241181" y="2276840"/>
            <a:ext cx="8642350" cy="2462213"/>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中位数：</a:t>
            </a:r>
            <a:r>
              <a:rPr lang="zh-CN" altLang="zh-CN" sz="2000" dirty="0" smtClean="0"/>
              <a:t>中位数</a:t>
            </a:r>
            <a:r>
              <a:rPr lang="zh-CN" altLang="zh-CN" sz="2000" dirty="0"/>
              <a:t>是将所有的变量值按大小顺序排列后，居于数列中间位置上的变量值，其含义是数列中大于和小于中位数的变量值个数是相等的。因此，中位数是一组数据的中心值，能够反映一组数据的</a:t>
            </a:r>
            <a:r>
              <a:rPr lang="zh-CN" altLang="zh-CN" sz="2000" dirty="0" smtClean="0"/>
              <a:t>集中趋势</a:t>
            </a:r>
            <a:r>
              <a:rPr lang="zh-CN" altLang="en-US" sz="2000" dirty="0" smtClean="0"/>
              <a:t>。</a:t>
            </a:r>
            <a:endParaRPr lang="en-US" altLang="zh-CN" sz="2000" dirty="0" smtClean="0"/>
          </a:p>
          <a:p>
            <a:pPr marL="342900" indent="-342900">
              <a:buFont typeface="Wingdings" panose="05000000000000000000" pitchFamily="2" charset="2"/>
              <a:buChar char="Ø"/>
              <a:defRPr/>
            </a:pPr>
            <a:r>
              <a:rPr lang="zh-CN" altLang="zh-CN" sz="2000" dirty="0"/>
              <a:t>中位数的</a:t>
            </a:r>
            <a:r>
              <a:rPr lang="zh-CN" altLang="zh-CN" sz="2000" dirty="0" smtClean="0"/>
              <a:t>计算</a:t>
            </a:r>
            <a:endParaRPr lang="en-US" altLang="zh-CN" sz="2000" dirty="0" smtClean="0"/>
          </a:p>
          <a:p>
            <a:pPr>
              <a:defRPr/>
            </a:pPr>
            <a:r>
              <a:rPr lang="en-US" altLang="zh-CN" sz="2000" dirty="0">
                <a:effectLst>
                  <a:outerShdw blurRad="38100" dist="38100" dir="2700000" algn="tl">
                    <a:srgbClr val="C0C0C0"/>
                  </a:outerShdw>
                </a:effectLst>
                <a:latin typeface="楷体_GB2312" pitchFamily="49" charset="-122"/>
                <a:ea typeface="楷体_GB2312" pitchFamily="49" charset="-122"/>
              </a:rPr>
              <a:t> </a:t>
            </a:r>
            <a:r>
              <a:rPr lang="en-US" altLang="zh-CN" sz="2000" dirty="0" smtClean="0">
                <a:effectLst>
                  <a:outerShdw blurRad="38100" dist="38100" dir="2700000" algn="tl">
                    <a:srgbClr val="C0C0C0"/>
                  </a:outerShdw>
                </a:effectLst>
                <a:latin typeface="楷体_GB2312" pitchFamily="49" charset="-122"/>
                <a:ea typeface="楷体_GB2312" pitchFamily="49" charset="-122"/>
              </a:rPr>
              <a:t>  </a:t>
            </a:r>
            <a:r>
              <a:rPr lang="zh-CN" altLang="zh-CN" sz="2000" dirty="0"/>
              <a:t>① 由未分组的资料确定总</a:t>
            </a:r>
            <a:r>
              <a:rPr lang="zh-CN" altLang="zh-CN" sz="2000" dirty="0" smtClean="0"/>
              <a:t>位数</a:t>
            </a:r>
            <a:endParaRPr lang="en-US" altLang="zh-CN" sz="2000" dirty="0" smtClean="0"/>
          </a:p>
          <a:p>
            <a:pPr>
              <a:defRPr/>
            </a:pPr>
            <a:r>
              <a:rPr lang="en-US" altLang="zh-CN" sz="2000" dirty="0">
                <a:effectLst>
                  <a:outerShdw blurRad="38100" dist="38100" dir="2700000" algn="tl">
                    <a:srgbClr val="C0C0C0"/>
                  </a:outerShdw>
                </a:effectLst>
                <a:latin typeface="楷体_GB2312" pitchFamily="49" charset="-122"/>
                <a:ea typeface="楷体_GB2312" pitchFamily="49" charset="-122"/>
              </a:rPr>
              <a:t> </a:t>
            </a:r>
            <a:r>
              <a:rPr lang="en-US" altLang="zh-CN" sz="2000" dirty="0" smtClean="0">
                <a:effectLst>
                  <a:outerShdw blurRad="38100" dist="38100" dir="2700000" algn="tl">
                    <a:srgbClr val="C0C0C0"/>
                  </a:outerShdw>
                </a:effectLst>
                <a:latin typeface="楷体_GB2312" pitchFamily="49" charset="-122"/>
                <a:ea typeface="楷体_GB2312" pitchFamily="49" charset="-122"/>
              </a:rPr>
              <a:t>  </a:t>
            </a:r>
            <a:r>
              <a:rPr lang="zh-CN" altLang="zh-CN" sz="2000" dirty="0"/>
              <a:t>② 由分组资料确定中位数</a:t>
            </a:r>
            <a:r>
              <a:rPr lang="zh-CN" altLang="zh-CN" sz="2000" dirty="0" smtClean="0"/>
              <a:t>。</a:t>
            </a:r>
            <a:endParaRPr lang="en-US" altLang="zh-CN"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18</a:t>
            </a:fld>
            <a:r>
              <a:rPr lang="en-US" altLang="zh-CN" sz="800">
                <a:solidFill>
                  <a:schemeClr val="bg1"/>
                </a:solidFill>
              </a:rPr>
              <a:t> ]</a:t>
            </a:r>
          </a:p>
        </p:txBody>
      </p:sp>
      <p:sp>
        <p:nvSpPr>
          <p:cNvPr id="6" name="Text Box 11"/>
          <p:cNvSpPr txBox="1">
            <a:spLocks noChangeArrowheads="1"/>
          </p:cNvSpPr>
          <p:nvPr/>
        </p:nvSpPr>
        <p:spPr bwMode="auto">
          <a:xfrm>
            <a:off x="395288"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2" name="矩形 1"/>
          <p:cNvSpPr/>
          <p:nvPr/>
        </p:nvSpPr>
        <p:spPr>
          <a:xfrm>
            <a:off x="397979" y="1855844"/>
            <a:ext cx="8234846" cy="707886"/>
          </a:xfrm>
          <a:prstGeom prst="rect">
            <a:avLst/>
          </a:prstGeom>
        </p:spPr>
        <p:txBody>
          <a:bodyPr wrap="square">
            <a:spAutoFit/>
          </a:bodyPr>
          <a:lstStyle/>
          <a:p>
            <a:r>
              <a:rPr lang="zh-CN" altLang="zh-CN" sz="2000" dirty="0"/>
              <a:t>以表</a:t>
            </a:r>
            <a:r>
              <a:rPr lang="en-US" altLang="zh-CN" sz="2000" dirty="0"/>
              <a:t>4-3</a:t>
            </a:r>
            <a:r>
              <a:rPr lang="zh-CN" altLang="zh-CN" sz="2000" dirty="0"/>
              <a:t>的资料为例，单项数列中位数的计算过程为：首先计算中位数的位置</a:t>
            </a:r>
            <a:r>
              <a:rPr lang="en-US" altLang="zh-CN" sz="2000" dirty="0"/>
              <a:t>=</a:t>
            </a:r>
            <a:r>
              <a:rPr lang="zh-CN" altLang="zh-CN" sz="2000" dirty="0"/>
              <a:t>∑</a:t>
            </a:r>
            <a:r>
              <a:rPr lang="en-US" altLang="zh-CN" sz="2000" i="1" dirty="0"/>
              <a:t>f</a:t>
            </a:r>
            <a:r>
              <a:rPr lang="en-US" altLang="zh-CN" sz="2000" i="1" baseline="-25000" dirty="0"/>
              <a:t>i</a:t>
            </a:r>
            <a:r>
              <a:rPr lang="en-US" altLang="zh-CN" sz="2000" dirty="0"/>
              <a:t> /2 =200/2=100</a:t>
            </a:r>
            <a:r>
              <a:rPr lang="zh-CN" altLang="zh-CN" sz="2000" dirty="0"/>
              <a:t>；然后计算累计频数，如表</a:t>
            </a:r>
            <a:r>
              <a:rPr lang="en-US" altLang="zh-CN" sz="2000" dirty="0"/>
              <a:t>4-8</a:t>
            </a:r>
            <a:r>
              <a:rPr lang="zh-CN" altLang="zh-CN" sz="2000" dirty="0"/>
              <a:t>所示。</a:t>
            </a:r>
          </a:p>
        </p:txBody>
      </p:sp>
      <p:graphicFrame>
        <p:nvGraphicFramePr>
          <p:cNvPr id="3" name="表格 2"/>
          <p:cNvGraphicFramePr>
            <a:graphicFrameLocks noGrp="1"/>
          </p:cNvGraphicFramePr>
          <p:nvPr>
            <p:extLst>
              <p:ext uri="{D42A27DB-BD31-4B8C-83A1-F6EECF244321}">
                <p14:modId xmlns:p14="http://schemas.microsoft.com/office/powerpoint/2010/main" xmlns="" val="3026489329"/>
              </p:ext>
            </p:extLst>
          </p:nvPr>
        </p:nvGraphicFramePr>
        <p:xfrm>
          <a:off x="1619590" y="2708900"/>
          <a:ext cx="4554220" cy="2880360"/>
        </p:xfrm>
        <a:graphic>
          <a:graphicData uri="http://schemas.openxmlformats.org/drawingml/2006/table">
            <a:tbl>
              <a:tblPr>
                <a:tableStyleId>{E8B1032C-EA38-4F05-BA0D-38AFFFC7BED3}</a:tableStyleId>
              </a:tblPr>
              <a:tblGrid>
                <a:gridCol w="832485"/>
                <a:gridCol w="1240155"/>
                <a:gridCol w="1240790"/>
                <a:gridCol w="1240790"/>
              </a:tblGrid>
              <a:tr h="134421">
                <a:tc rowSpan="2">
                  <a:txBody>
                    <a:bodyPr/>
                    <a:lstStyle/>
                    <a:p>
                      <a:pPr algn="ctr">
                        <a:lnSpc>
                          <a:spcPct val="150000"/>
                        </a:lnSpc>
                        <a:spcAft>
                          <a:spcPts val="0"/>
                        </a:spcAft>
                      </a:pPr>
                      <a:r>
                        <a:rPr lang="zh-CN" sz="1400" kern="100" dirty="0">
                          <a:effectLst/>
                        </a:rPr>
                        <a:t>月工资</a:t>
                      </a:r>
                      <a:r>
                        <a:rPr lang="en-US" sz="1400" kern="100" dirty="0">
                          <a:effectLst/>
                        </a:rPr>
                        <a:t>/</a:t>
                      </a:r>
                      <a:r>
                        <a:rPr lang="zh-CN" sz="1400" kern="100" dirty="0">
                          <a:effectLst/>
                        </a:rPr>
                        <a:t>元</a:t>
                      </a:r>
                      <a:endParaRPr lang="zh-CN" sz="1100" kern="100" dirty="0">
                        <a:effectLst/>
                      </a:endParaRPr>
                    </a:p>
                    <a:p>
                      <a:pPr algn="ctr">
                        <a:lnSpc>
                          <a:spcPct val="150000"/>
                        </a:lnSpc>
                        <a:spcAft>
                          <a:spcPts val="0"/>
                        </a:spcAft>
                      </a:pP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rowSpan="2">
                  <a:txBody>
                    <a:bodyPr/>
                    <a:lstStyle/>
                    <a:p>
                      <a:pPr algn="ctr">
                        <a:lnSpc>
                          <a:spcPct val="150000"/>
                        </a:lnSpc>
                        <a:spcAft>
                          <a:spcPts val="0"/>
                        </a:spcAft>
                      </a:pPr>
                      <a:r>
                        <a:rPr lang="zh-CN" sz="1400" kern="100">
                          <a:effectLst/>
                        </a:rPr>
                        <a:t>工人数</a:t>
                      </a:r>
                      <a:r>
                        <a:rPr lang="en-US" sz="1400" kern="100">
                          <a:effectLst/>
                        </a:rPr>
                        <a:t>/</a:t>
                      </a:r>
                      <a:r>
                        <a:rPr lang="zh-CN" sz="1400" kern="100">
                          <a:effectLst/>
                        </a:rPr>
                        <a:t>人</a:t>
                      </a:r>
                      <a:endParaRPr lang="zh-CN" sz="1100" kern="100">
                        <a:effectLst/>
                      </a:endParaRPr>
                    </a:p>
                    <a:p>
                      <a:pPr algn="ctr">
                        <a:lnSpc>
                          <a:spcPct val="150000"/>
                        </a:lnSpc>
                        <a:spcAft>
                          <a:spcPts val="0"/>
                        </a:spcAft>
                      </a:pPr>
                      <a:r>
                        <a:rPr lang="en-US" sz="1400" kern="100">
                          <a:effectLst/>
                        </a:rPr>
                        <a:t>f</a:t>
                      </a:r>
                      <a:r>
                        <a:rPr lang="en-US" sz="1400" kern="100" baseline="-25000">
                          <a:effectLst/>
                        </a:rPr>
                        <a:t>i</a:t>
                      </a:r>
                      <a:endParaRPr lang="zh-CN" sz="1100" kern="100">
                        <a:effectLst/>
                        <a:latin typeface="Times New Roman"/>
                        <a:ea typeface="宋体"/>
                      </a:endParaRPr>
                    </a:p>
                  </a:txBody>
                  <a:tcPr marL="68580" marR="68580" marT="0" marB="0" anchor="ctr"/>
                </a:tc>
                <a:tc gridSpan="2">
                  <a:txBody>
                    <a:bodyPr/>
                    <a:lstStyle/>
                    <a:p>
                      <a:pPr algn="ctr">
                        <a:lnSpc>
                          <a:spcPct val="150000"/>
                        </a:lnSpc>
                        <a:spcAft>
                          <a:spcPts val="0"/>
                        </a:spcAft>
                      </a:pPr>
                      <a:r>
                        <a:rPr lang="zh-CN" sz="1400" kern="100">
                          <a:effectLst/>
                        </a:rPr>
                        <a:t>累计人数</a:t>
                      </a:r>
                      <a:endParaRPr lang="zh-CN" sz="1100" kern="100">
                        <a:effectLst/>
                        <a:latin typeface="Times New Roman"/>
                        <a:ea typeface="宋体"/>
                      </a:endParaRPr>
                    </a:p>
                  </a:txBody>
                  <a:tcPr marL="68580" marR="68580" marT="0" marB="0" anchor="ctr"/>
                </a:tc>
                <a:tc hMerge="1">
                  <a:txBody>
                    <a:bodyPr/>
                    <a:lstStyle/>
                    <a:p>
                      <a:endParaRPr lang="zh-CN" altLang="en-US"/>
                    </a:p>
                  </a:txBody>
                  <a:tcPr/>
                </a:tc>
              </a:tr>
              <a:tr h="0">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400" kern="100">
                          <a:effectLst/>
                        </a:rPr>
                        <a:t>向上累计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向下累计</a:t>
                      </a:r>
                      <a:endParaRPr lang="zh-CN" sz="1100" kern="100">
                        <a:effectLst/>
                        <a:latin typeface="Times New Roman"/>
                        <a:ea typeface="宋体"/>
                      </a:endParaRPr>
                    </a:p>
                  </a:txBody>
                  <a:tcPr marL="68580" marR="68580" marT="0" marB="0" anchor="ctr"/>
                </a:tc>
              </a:tr>
              <a:tr h="0">
                <a:tc>
                  <a:txBody>
                    <a:bodyPr/>
                    <a:lstStyle/>
                    <a:p>
                      <a:pPr algn="ctr">
                        <a:lnSpc>
                          <a:spcPct val="150000"/>
                        </a:lnSpc>
                        <a:spcAft>
                          <a:spcPts val="0"/>
                        </a:spcAft>
                      </a:pPr>
                      <a:r>
                        <a:rPr lang="en-US" sz="1400" kern="100">
                          <a:effectLst/>
                        </a:rPr>
                        <a:t>460</a:t>
                      </a:r>
                      <a:endParaRPr lang="zh-CN" sz="1100" kern="100">
                        <a:effectLst/>
                      </a:endParaRPr>
                    </a:p>
                    <a:p>
                      <a:pPr algn="ctr">
                        <a:lnSpc>
                          <a:spcPct val="150000"/>
                        </a:lnSpc>
                        <a:spcAft>
                          <a:spcPts val="0"/>
                        </a:spcAft>
                      </a:pPr>
                      <a:r>
                        <a:rPr lang="en-US" sz="1400" kern="100">
                          <a:effectLst/>
                        </a:rPr>
                        <a:t>520</a:t>
                      </a:r>
                      <a:endParaRPr lang="zh-CN" sz="1100" kern="100">
                        <a:effectLst/>
                      </a:endParaRPr>
                    </a:p>
                    <a:p>
                      <a:pPr algn="ctr">
                        <a:lnSpc>
                          <a:spcPct val="150000"/>
                        </a:lnSpc>
                        <a:spcAft>
                          <a:spcPts val="0"/>
                        </a:spcAft>
                      </a:pPr>
                      <a:r>
                        <a:rPr lang="en-US" sz="1400" kern="100">
                          <a:effectLst/>
                        </a:rPr>
                        <a:t>600</a:t>
                      </a:r>
                      <a:endParaRPr lang="zh-CN" sz="1100" kern="100">
                        <a:effectLst/>
                      </a:endParaRPr>
                    </a:p>
                    <a:p>
                      <a:pPr algn="ctr">
                        <a:lnSpc>
                          <a:spcPct val="150000"/>
                        </a:lnSpc>
                        <a:spcAft>
                          <a:spcPts val="0"/>
                        </a:spcAft>
                      </a:pPr>
                      <a:r>
                        <a:rPr lang="en-US" sz="1400" kern="100">
                          <a:effectLst/>
                        </a:rPr>
                        <a:t>700</a:t>
                      </a:r>
                      <a:endParaRPr lang="zh-CN" sz="1100" kern="100">
                        <a:effectLst/>
                      </a:endParaRPr>
                    </a:p>
                    <a:p>
                      <a:pPr algn="ctr">
                        <a:lnSpc>
                          <a:spcPct val="150000"/>
                        </a:lnSpc>
                        <a:spcAft>
                          <a:spcPts val="0"/>
                        </a:spcAft>
                      </a:pPr>
                      <a:r>
                        <a:rPr lang="en-US" sz="1400" kern="100">
                          <a:effectLst/>
                        </a:rPr>
                        <a:t>850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20</a:t>
                      </a:r>
                      <a:endParaRPr lang="zh-CN" sz="1100" kern="100">
                        <a:effectLst/>
                      </a:endParaRPr>
                    </a:p>
                    <a:p>
                      <a:pPr algn="ctr">
                        <a:lnSpc>
                          <a:spcPct val="150000"/>
                        </a:lnSpc>
                        <a:spcAft>
                          <a:spcPts val="0"/>
                        </a:spcAft>
                      </a:pPr>
                      <a:r>
                        <a:rPr lang="en-US" sz="1400" kern="100">
                          <a:effectLst/>
                        </a:rPr>
                        <a:t>50</a:t>
                      </a:r>
                      <a:endParaRPr lang="zh-CN" sz="1100" kern="100">
                        <a:effectLst/>
                      </a:endParaRPr>
                    </a:p>
                    <a:p>
                      <a:pPr algn="ctr">
                        <a:lnSpc>
                          <a:spcPct val="150000"/>
                        </a:lnSpc>
                        <a:spcAft>
                          <a:spcPts val="0"/>
                        </a:spcAft>
                      </a:pPr>
                      <a:r>
                        <a:rPr lang="en-US" sz="1400" kern="100">
                          <a:effectLst/>
                        </a:rPr>
                        <a:t>70</a:t>
                      </a:r>
                      <a:endParaRPr lang="zh-CN" sz="1100" kern="100">
                        <a:effectLst/>
                      </a:endParaRPr>
                    </a:p>
                    <a:p>
                      <a:pPr algn="ctr">
                        <a:lnSpc>
                          <a:spcPct val="150000"/>
                        </a:lnSpc>
                        <a:spcAft>
                          <a:spcPts val="0"/>
                        </a:spcAft>
                      </a:pPr>
                      <a:r>
                        <a:rPr lang="en-US" sz="1400" kern="100">
                          <a:effectLst/>
                        </a:rPr>
                        <a:t>50</a:t>
                      </a:r>
                      <a:endParaRPr lang="zh-CN" sz="1100" kern="100">
                        <a:effectLst/>
                      </a:endParaRPr>
                    </a:p>
                    <a:p>
                      <a:pPr algn="ctr">
                        <a:lnSpc>
                          <a:spcPct val="150000"/>
                        </a:lnSpc>
                        <a:spcAft>
                          <a:spcPts val="0"/>
                        </a:spcAft>
                      </a:pPr>
                      <a:r>
                        <a:rPr lang="en-US" sz="1400" kern="100">
                          <a:effectLst/>
                        </a:rPr>
                        <a:t>10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a:t>
                      </a:r>
                      <a:endParaRPr lang="zh-CN" sz="1100" kern="100" dirty="0">
                        <a:effectLst/>
                      </a:endParaRPr>
                    </a:p>
                    <a:p>
                      <a:pPr algn="ctr">
                        <a:lnSpc>
                          <a:spcPct val="150000"/>
                        </a:lnSpc>
                        <a:spcAft>
                          <a:spcPts val="0"/>
                        </a:spcAft>
                      </a:pPr>
                      <a:r>
                        <a:rPr lang="en-US" sz="1400" kern="100" dirty="0">
                          <a:effectLst/>
                        </a:rPr>
                        <a:t>70</a:t>
                      </a:r>
                      <a:endParaRPr lang="zh-CN" sz="1100" kern="100" dirty="0">
                        <a:effectLst/>
                      </a:endParaRPr>
                    </a:p>
                    <a:p>
                      <a:pPr algn="ctr">
                        <a:lnSpc>
                          <a:spcPct val="150000"/>
                        </a:lnSpc>
                        <a:spcAft>
                          <a:spcPts val="0"/>
                        </a:spcAft>
                      </a:pPr>
                      <a:r>
                        <a:rPr lang="en-US" sz="1400" kern="100" dirty="0">
                          <a:effectLst/>
                        </a:rPr>
                        <a:t>140</a:t>
                      </a:r>
                      <a:endParaRPr lang="zh-CN" sz="1100" kern="100" dirty="0">
                        <a:effectLst/>
                      </a:endParaRPr>
                    </a:p>
                    <a:p>
                      <a:pPr algn="ctr">
                        <a:lnSpc>
                          <a:spcPct val="150000"/>
                        </a:lnSpc>
                        <a:spcAft>
                          <a:spcPts val="0"/>
                        </a:spcAft>
                      </a:pPr>
                      <a:r>
                        <a:rPr lang="en-US" sz="1400" kern="100" dirty="0">
                          <a:effectLst/>
                        </a:rPr>
                        <a:t>190</a:t>
                      </a:r>
                      <a:endParaRPr lang="zh-CN" sz="1100" kern="100" dirty="0">
                        <a:effectLst/>
                      </a:endParaRPr>
                    </a:p>
                    <a:p>
                      <a:pPr algn="ctr">
                        <a:lnSpc>
                          <a:spcPct val="150000"/>
                        </a:lnSpc>
                        <a:spcAft>
                          <a:spcPts val="0"/>
                        </a:spcAft>
                      </a:pPr>
                      <a:r>
                        <a:rPr lang="en-US" sz="1400" kern="100" dirty="0">
                          <a:effectLst/>
                        </a:rPr>
                        <a:t>200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200</a:t>
                      </a:r>
                      <a:endParaRPr lang="zh-CN" sz="1100" kern="100" dirty="0">
                        <a:effectLst/>
                      </a:endParaRPr>
                    </a:p>
                    <a:p>
                      <a:pPr algn="ctr">
                        <a:lnSpc>
                          <a:spcPct val="150000"/>
                        </a:lnSpc>
                        <a:spcAft>
                          <a:spcPts val="0"/>
                        </a:spcAft>
                      </a:pPr>
                      <a:r>
                        <a:rPr lang="en-US" sz="1400" kern="100" dirty="0">
                          <a:effectLst/>
                        </a:rPr>
                        <a:t>180</a:t>
                      </a:r>
                      <a:endParaRPr lang="zh-CN" sz="1100" kern="100" dirty="0">
                        <a:effectLst/>
                      </a:endParaRPr>
                    </a:p>
                    <a:p>
                      <a:pPr algn="ctr">
                        <a:lnSpc>
                          <a:spcPct val="150000"/>
                        </a:lnSpc>
                        <a:spcAft>
                          <a:spcPts val="0"/>
                        </a:spcAft>
                      </a:pPr>
                      <a:r>
                        <a:rPr lang="en-US" sz="1400" kern="100" dirty="0">
                          <a:effectLst/>
                        </a:rPr>
                        <a:t>130</a:t>
                      </a:r>
                      <a:endParaRPr lang="zh-CN" sz="1100" kern="100" dirty="0">
                        <a:effectLst/>
                      </a:endParaRPr>
                    </a:p>
                    <a:p>
                      <a:pPr algn="ctr">
                        <a:lnSpc>
                          <a:spcPct val="150000"/>
                        </a:lnSpc>
                        <a:spcAft>
                          <a:spcPts val="0"/>
                        </a:spcAft>
                      </a:pPr>
                      <a:r>
                        <a:rPr lang="en-US" sz="1400" kern="100" dirty="0">
                          <a:effectLst/>
                        </a:rPr>
                        <a:t>60</a:t>
                      </a:r>
                      <a:endParaRPr lang="zh-CN" sz="1100" kern="100" dirty="0">
                        <a:effectLst/>
                      </a:endParaRPr>
                    </a:p>
                    <a:p>
                      <a:pPr algn="ctr">
                        <a:lnSpc>
                          <a:spcPct val="150000"/>
                        </a:lnSpc>
                        <a:spcAft>
                          <a:spcPts val="0"/>
                        </a:spcAft>
                      </a:pPr>
                      <a:r>
                        <a:rPr lang="en-US" sz="1400" kern="100" dirty="0">
                          <a:effectLst/>
                        </a:rPr>
                        <a:t>10</a:t>
                      </a:r>
                      <a:endParaRPr lang="zh-CN" sz="1100" kern="100" dirty="0">
                        <a:effectLst/>
                        <a:latin typeface="Times New Roman"/>
                        <a:ea typeface="宋体"/>
                      </a:endParaRPr>
                    </a:p>
                  </a:txBody>
                  <a:tcPr marL="68580" marR="68580" marT="0" marB="0" anchor="ctr"/>
                </a:tc>
              </a:tr>
              <a:tr h="0">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200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a:t>
                      </a:r>
                      <a:endParaRPr lang="zh-CN" sz="1100" kern="100" dirty="0">
                        <a:effectLst/>
                        <a:latin typeface="Times New Roman"/>
                        <a:ea typeface="宋体"/>
                      </a:endParaRPr>
                    </a:p>
                  </a:txBody>
                  <a:tcPr marL="68580" marR="68580" marT="0" marB="0" anchor="ctr"/>
                </a:tc>
              </a:tr>
            </a:tbl>
          </a:graphicData>
        </a:graphic>
      </p:graphicFrame>
      <p:sp>
        <p:nvSpPr>
          <p:cNvPr id="4" name="矩形 3"/>
          <p:cNvSpPr/>
          <p:nvPr/>
        </p:nvSpPr>
        <p:spPr>
          <a:xfrm>
            <a:off x="397979" y="5642283"/>
            <a:ext cx="8263578" cy="707886"/>
          </a:xfrm>
          <a:prstGeom prst="rect">
            <a:avLst/>
          </a:prstGeom>
        </p:spPr>
        <p:txBody>
          <a:bodyPr wrap="square">
            <a:spAutoFit/>
          </a:bodyPr>
          <a:lstStyle/>
          <a:p>
            <a:r>
              <a:rPr lang="zh-CN" altLang="zh-CN" sz="2000" dirty="0"/>
              <a:t>不论是向上累计还是向下累计，中位数的位次都在第三组，则该组的标志值</a:t>
            </a:r>
            <a:r>
              <a:rPr lang="en-US" altLang="zh-CN" sz="2000" dirty="0"/>
              <a:t>600</a:t>
            </a:r>
            <a:r>
              <a:rPr lang="zh-CN" altLang="zh-CN" sz="2000" dirty="0"/>
              <a:t>元就是所要求的中位数。</a:t>
            </a:r>
          </a:p>
        </p:txBody>
      </p:sp>
    </p:spTree>
    <p:extLst>
      <p:ext uri="{BB962C8B-B14F-4D97-AF65-F5344CB8AC3E}">
        <p14:creationId xmlns:p14="http://schemas.microsoft.com/office/powerpoint/2010/main" xmlns="" val="2424521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19</a:t>
            </a:fld>
            <a:r>
              <a:rPr lang="en-US" altLang="zh-CN" sz="800">
                <a:solidFill>
                  <a:schemeClr val="bg1"/>
                </a:solidFill>
              </a:rPr>
              <a:t> ]</a:t>
            </a:r>
          </a:p>
        </p:txBody>
      </p:sp>
      <p:sp>
        <p:nvSpPr>
          <p:cNvPr id="6" name="Text Box 11"/>
          <p:cNvSpPr txBox="1">
            <a:spLocks noChangeArrowheads="1"/>
          </p:cNvSpPr>
          <p:nvPr/>
        </p:nvSpPr>
        <p:spPr bwMode="auto">
          <a:xfrm>
            <a:off x="395288"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5" name="矩形 4"/>
          <p:cNvSpPr/>
          <p:nvPr/>
        </p:nvSpPr>
        <p:spPr>
          <a:xfrm>
            <a:off x="426712" y="1772770"/>
            <a:ext cx="8093385" cy="5601533"/>
          </a:xfrm>
          <a:prstGeom prst="rect">
            <a:avLst/>
          </a:prstGeom>
        </p:spPr>
        <p:txBody>
          <a:bodyPr wrap="square">
            <a:spAutoFit/>
          </a:bodyPr>
          <a:lstStyle/>
          <a:p>
            <a:r>
              <a:rPr lang="zh-CN" altLang="zh-CN" sz="2000" dirty="0"/>
              <a:t>组距数列要利用插值的方法来计算中位数，具体方法是</a:t>
            </a:r>
            <a:r>
              <a:rPr lang="en-US" altLang="zh-CN" sz="2000" dirty="0"/>
              <a:t>:</a:t>
            </a:r>
            <a:r>
              <a:rPr lang="zh-CN" altLang="zh-CN" sz="2000" dirty="0"/>
              <a:t>先按∑</a:t>
            </a:r>
            <a:r>
              <a:rPr lang="en-US" altLang="zh-CN" sz="2000" i="1" dirty="0"/>
              <a:t>f</a:t>
            </a:r>
            <a:r>
              <a:rPr lang="en-US" altLang="zh-CN" sz="2000" i="1" baseline="-25000" dirty="0"/>
              <a:t>i</a:t>
            </a:r>
            <a:r>
              <a:rPr lang="en-US" altLang="zh-CN" sz="2000" dirty="0"/>
              <a:t> / 2</a:t>
            </a:r>
            <a:r>
              <a:rPr lang="zh-CN" altLang="zh-CN" sz="2000" dirty="0"/>
              <a:t>确定中位数所在的组</a:t>
            </a:r>
            <a:r>
              <a:rPr lang="en-US" altLang="zh-CN" sz="2000" dirty="0"/>
              <a:t>,</a:t>
            </a:r>
            <a:r>
              <a:rPr lang="zh-CN" altLang="zh-CN" sz="2000" dirty="0"/>
              <a:t>然后根据公式计算中位数的具体数值。计算公式</a:t>
            </a:r>
            <a:r>
              <a:rPr lang="zh-CN" altLang="zh-CN" sz="2000" dirty="0" smtClean="0"/>
              <a:t>为</a:t>
            </a:r>
            <a:endParaRPr lang="en-US" altLang="zh-CN" sz="2000" dirty="0" smtClean="0"/>
          </a:p>
          <a:p>
            <a:endParaRPr lang="en-US" altLang="zh-CN" dirty="0"/>
          </a:p>
          <a:p>
            <a:r>
              <a:rPr lang="zh-CN" altLang="en-US" sz="2000" dirty="0" smtClean="0"/>
              <a:t>或</a:t>
            </a:r>
            <a:endParaRPr lang="en-US" altLang="zh-CN" sz="2000" dirty="0" smtClean="0"/>
          </a:p>
          <a:p>
            <a:endParaRPr lang="en-US" altLang="zh-CN" sz="1800" dirty="0"/>
          </a:p>
          <a:p>
            <a:r>
              <a:rPr lang="zh-CN" altLang="zh-CN" sz="1800" dirty="0"/>
              <a:t>式中：</a:t>
            </a:r>
            <a:r>
              <a:rPr lang="en-US" altLang="zh-CN" sz="1800" i="1" dirty="0"/>
              <a:t>M</a:t>
            </a:r>
            <a:r>
              <a:rPr lang="en-US" altLang="zh-CN" sz="1800" i="1" baseline="-25000" dirty="0"/>
              <a:t>e</a:t>
            </a:r>
            <a:r>
              <a:rPr lang="zh-CN" altLang="zh-CN" sz="1800" i="1" dirty="0"/>
              <a:t>—</a:t>
            </a:r>
            <a:r>
              <a:rPr lang="zh-CN" altLang="zh-CN" sz="1800" dirty="0"/>
              <a:t>中位数；</a:t>
            </a:r>
          </a:p>
          <a:p>
            <a:r>
              <a:rPr lang="en-US" altLang="zh-CN" sz="1800" i="1" dirty="0" smtClean="0"/>
              <a:t>            L</a:t>
            </a:r>
            <a:r>
              <a:rPr lang="zh-CN" altLang="zh-CN" sz="1800" dirty="0"/>
              <a:t>、</a:t>
            </a:r>
            <a:r>
              <a:rPr lang="en-US" altLang="zh-CN" sz="1800" i="1" dirty="0"/>
              <a:t>U</a:t>
            </a:r>
            <a:r>
              <a:rPr lang="zh-CN" altLang="zh-CN" sz="1800" i="1" dirty="0"/>
              <a:t>—</a:t>
            </a:r>
            <a:r>
              <a:rPr lang="zh-CN" altLang="zh-CN" sz="1800" dirty="0"/>
              <a:t>分别为中位数所在组的下限和上限；</a:t>
            </a:r>
          </a:p>
          <a:p>
            <a:r>
              <a:rPr lang="en-US" altLang="zh-CN" sz="1800" dirty="0" smtClean="0"/>
              <a:t>           </a:t>
            </a:r>
            <a:r>
              <a:rPr lang="zh-CN" altLang="zh-CN" sz="1800" dirty="0" smtClean="0"/>
              <a:t>∑</a:t>
            </a:r>
            <a:r>
              <a:rPr lang="en-US" altLang="zh-CN" sz="1800" i="1" dirty="0"/>
              <a:t>f</a:t>
            </a:r>
            <a:r>
              <a:rPr lang="en-US" altLang="zh-CN" sz="1800" i="1" baseline="-25000" dirty="0"/>
              <a:t>i</a:t>
            </a:r>
            <a:r>
              <a:rPr lang="zh-CN" altLang="zh-CN" sz="1800" i="1" dirty="0"/>
              <a:t>—</a:t>
            </a:r>
            <a:r>
              <a:rPr lang="zh-CN" altLang="zh-CN" sz="1800" dirty="0"/>
              <a:t>变量值个数；</a:t>
            </a:r>
          </a:p>
          <a:p>
            <a:r>
              <a:rPr lang="en-US" altLang="zh-CN" sz="1800" i="1" dirty="0" smtClean="0"/>
              <a:t>           S</a:t>
            </a:r>
            <a:r>
              <a:rPr lang="en-US" altLang="zh-CN" sz="1800" i="1" baseline="-25000" dirty="0" smtClean="0"/>
              <a:t>m-1</a:t>
            </a:r>
            <a:r>
              <a:rPr lang="zh-CN" altLang="zh-CN" sz="1800" i="1" dirty="0"/>
              <a:t>—</a:t>
            </a:r>
            <a:r>
              <a:rPr lang="zh-CN" altLang="zh-CN" sz="1800" dirty="0"/>
              <a:t>中位数所在组以下各组的累计次数；</a:t>
            </a:r>
          </a:p>
          <a:p>
            <a:r>
              <a:rPr lang="en-US" altLang="zh-CN" sz="1800" i="1" dirty="0" smtClean="0"/>
              <a:t>          S</a:t>
            </a:r>
            <a:r>
              <a:rPr lang="en-US" altLang="zh-CN" sz="1800" i="1" baseline="-25000" dirty="0" smtClean="0"/>
              <a:t>m+1</a:t>
            </a:r>
            <a:r>
              <a:rPr lang="zh-CN" altLang="zh-CN" sz="1800" i="1" dirty="0"/>
              <a:t>—</a:t>
            </a:r>
            <a:r>
              <a:rPr lang="zh-CN" altLang="zh-CN" sz="1800" dirty="0"/>
              <a:t>中位数所在组以上各组的累计次数；</a:t>
            </a:r>
          </a:p>
          <a:p>
            <a:r>
              <a:rPr lang="en-US" altLang="zh-CN" sz="1800" i="1" dirty="0" smtClean="0"/>
              <a:t>          </a:t>
            </a:r>
            <a:r>
              <a:rPr lang="en-US" altLang="zh-CN" sz="1800" i="1" dirty="0" err="1" smtClean="0"/>
              <a:t>f</a:t>
            </a:r>
            <a:r>
              <a:rPr lang="en-US" altLang="zh-CN" sz="1800" i="1" baseline="-25000" dirty="0" err="1" smtClean="0"/>
              <a:t>m</a:t>
            </a:r>
            <a:r>
              <a:rPr lang="zh-CN" altLang="zh-CN" sz="1800" i="1" dirty="0"/>
              <a:t>—</a:t>
            </a:r>
            <a:r>
              <a:rPr lang="zh-CN" altLang="zh-CN" sz="1800" dirty="0"/>
              <a:t>中位数所在组的次数；</a:t>
            </a:r>
          </a:p>
          <a:p>
            <a:r>
              <a:rPr lang="en-US" altLang="zh-CN" sz="1800" i="1" dirty="0" smtClean="0"/>
              <a:t>           d</a:t>
            </a:r>
            <a:r>
              <a:rPr lang="zh-CN" altLang="zh-CN" sz="1800" i="1" dirty="0"/>
              <a:t>—</a:t>
            </a:r>
            <a:r>
              <a:rPr lang="zh-CN" altLang="zh-CN" sz="1800" dirty="0"/>
              <a:t>中位数所在组的组距。</a:t>
            </a:r>
          </a:p>
          <a:p>
            <a:endParaRPr lang="zh-CN" altLang="zh-CN"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xmlns="" val="2298999396"/>
              </p:ext>
            </p:extLst>
          </p:nvPr>
        </p:nvGraphicFramePr>
        <p:xfrm>
          <a:off x="1870568" y="2492870"/>
          <a:ext cx="2602836" cy="722253"/>
        </p:xfrm>
        <a:graphic>
          <a:graphicData uri="http://schemas.openxmlformats.org/presentationml/2006/ole">
            <p:oleObj spid="_x0000_s64537" name="公式" r:id="rId3" imgW="1816889" imgH="508221" progId="Equation.3">
              <p:embed/>
            </p:oleObj>
          </a:graphicData>
        </a:graphic>
      </p:graphicFrame>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1681056987"/>
              </p:ext>
            </p:extLst>
          </p:nvPr>
        </p:nvGraphicFramePr>
        <p:xfrm>
          <a:off x="1820332" y="3284980"/>
          <a:ext cx="2653072" cy="743983"/>
        </p:xfrm>
        <a:graphic>
          <a:graphicData uri="http://schemas.openxmlformats.org/presentationml/2006/ole">
            <p:oleObj spid="_x0000_s64538" name="公式" r:id="rId4" imgW="1804183" imgH="508221" progId="Equation.3">
              <p:embed/>
            </p:oleObj>
          </a:graphicData>
        </a:graphic>
      </p:graphicFrame>
      <p:sp>
        <p:nvSpPr>
          <p:cNvPr id="11" name="矩形 10"/>
          <p:cNvSpPr/>
          <p:nvPr/>
        </p:nvSpPr>
        <p:spPr>
          <a:xfrm>
            <a:off x="5153526" y="2636890"/>
            <a:ext cx="1005403" cy="461665"/>
          </a:xfrm>
          <a:prstGeom prst="rect">
            <a:avLst/>
          </a:prstGeom>
        </p:spPr>
        <p:txBody>
          <a:bodyPr wrap="none">
            <a:spAutoFit/>
          </a:bodyPr>
          <a:lstStyle/>
          <a:p>
            <a:r>
              <a:rPr lang="en-US" altLang="zh-CN" dirty="0"/>
              <a:t> (4.22)</a:t>
            </a:r>
            <a:endParaRPr lang="zh-CN" altLang="en-US" dirty="0"/>
          </a:p>
        </p:txBody>
      </p:sp>
    </p:spTree>
    <p:extLst>
      <p:ext uri="{BB962C8B-B14F-4D97-AF65-F5344CB8AC3E}">
        <p14:creationId xmlns:p14="http://schemas.microsoft.com/office/powerpoint/2010/main" xmlns="" val="17720259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F634E37B-E243-434F-9AA3-3B4500235545}" type="slidenum">
              <a:rPr lang="en-US" altLang="zh-CN" sz="800">
                <a:solidFill>
                  <a:schemeClr val="bg1"/>
                </a:solidFill>
              </a:rPr>
              <a:pPr algn="r" eaLnBrk="1" hangingPunct="1"/>
              <a:t>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4.1 </a:t>
            </a:r>
            <a:r>
              <a:rPr lang="zh-CN" altLang="en-US" dirty="0" smtClean="0">
                <a:latin typeface="楷体_GB2312" pitchFamily="49" charset="-122"/>
                <a:ea typeface="楷体_GB2312" pitchFamily="49" charset="-122"/>
              </a:rPr>
              <a:t>总量指标和相对指标</a:t>
            </a:r>
            <a:endParaRPr lang="zh-CN" altLang="en-US" dirty="0">
              <a:latin typeface="楷体_GB2312" pitchFamily="49" charset="-122"/>
              <a:ea typeface="楷体_GB2312" pitchFamily="49" charset="-122"/>
            </a:endParaRPr>
          </a:p>
        </p:txBody>
      </p:sp>
      <p:sp>
        <p:nvSpPr>
          <p:cNvPr id="3076"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The Total </a:t>
            </a:r>
            <a:r>
              <a:rPr lang="en-US" altLang="zh-CN" b="1" i="1" dirty="0">
                <a:solidFill>
                  <a:srgbClr val="008000"/>
                </a:solidFill>
                <a:latin typeface="楷体_GB2312" pitchFamily="49" charset="-122"/>
                <a:ea typeface="楷体_GB2312" pitchFamily="49" charset="-122"/>
              </a:rPr>
              <a:t>I</a:t>
            </a:r>
            <a:r>
              <a:rPr lang="en-US" altLang="zh-CN" b="1" i="1" dirty="0" smtClean="0">
                <a:solidFill>
                  <a:srgbClr val="008000"/>
                </a:solidFill>
                <a:latin typeface="楷体_GB2312" pitchFamily="49" charset="-122"/>
                <a:ea typeface="楷体_GB2312" pitchFamily="49" charset="-122"/>
              </a:rPr>
              <a:t>ndex and Relative </a:t>
            </a:r>
            <a:r>
              <a:rPr lang="en-US" altLang="zh-CN" b="1" i="1" dirty="0">
                <a:solidFill>
                  <a:srgbClr val="008000"/>
                </a:solidFill>
                <a:latin typeface="楷体_GB2312" pitchFamily="49" charset="-122"/>
                <a:ea typeface="楷体_GB2312" pitchFamily="49" charset="-122"/>
              </a:rPr>
              <a:t>I</a:t>
            </a:r>
            <a:r>
              <a:rPr lang="en-US" altLang="zh-CN" b="1" i="1" dirty="0" smtClean="0">
                <a:solidFill>
                  <a:srgbClr val="008000"/>
                </a:solidFill>
                <a:latin typeface="楷体_GB2312" pitchFamily="49" charset="-122"/>
                <a:ea typeface="楷体_GB2312" pitchFamily="49" charset="-122"/>
              </a:rPr>
              <a:t>ndex</a:t>
            </a:r>
            <a:endParaRPr lang="en-US" altLang="zh-CN" b="1" i="1" dirty="0">
              <a:solidFill>
                <a:srgbClr val="008000"/>
              </a:solidFill>
              <a:latin typeface="楷体_GB2312" pitchFamily="49" charset="-122"/>
              <a:ea typeface="楷体_GB2312" pitchFamily="49" charset="-122"/>
            </a:endParaRPr>
          </a:p>
        </p:txBody>
      </p:sp>
      <p:sp>
        <p:nvSpPr>
          <p:cNvPr id="10"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4.1.1 </a:t>
            </a:r>
            <a:r>
              <a:rPr lang="zh-CN" altLang="en-US" dirty="0" smtClean="0">
                <a:latin typeface="楷体_GB2312" pitchFamily="49" charset="-122"/>
                <a:ea typeface="楷体_GB2312" pitchFamily="49" charset="-122"/>
              </a:rPr>
              <a:t>总量</a:t>
            </a:r>
            <a:r>
              <a:rPr lang="zh-CN" altLang="en-US" dirty="0">
                <a:latin typeface="楷体_GB2312" pitchFamily="49" charset="-122"/>
                <a:ea typeface="楷体_GB2312" pitchFamily="49" charset="-122"/>
              </a:rPr>
              <a:t>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250825" y="2564880"/>
            <a:ext cx="8642350" cy="3662541"/>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总量</a:t>
            </a:r>
            <a:r>
              <a:rPr lang="zh-CN" altLang="en-US" dirty="0">
                <a:effectLst>
                  <a:outerShdw blurRad="38100" dist="38100" dir="2700000" algn="tl">
                    <a:srgbClr val="C0C0C0"/>
                  </a:outerShdw>
                </a:effectLst>
                <a:latin typeface="楷体_GB2312" pitchFamily="49" charset="-122"/>
                <a:ea typeface="楷体_GB2312" pitchFamily="49" charset="-122"/>
              </a:rPr>
              <a:t>指标的概念和</a:t>
            </a:r>
            <a:r>
              <a:rPr lang="zh-CN" altLang="en-US" dirty="0" smtClean="0">
                <a:effectLst>
                  <a:outerShdw blurRad="38100" dist="38100" dir="2700000" algn="tl">
                    <a:srgbClr val="C0C0C0"/>
                  </a:outerShdw>
                </a:effectLst>
                <a:latin typeface="楷体_GB2312" pitchFamily="49" charset="-122"/>
                <a:ea typeface="楷体_GB2312" pitchFamily="49" charset="-122"/>
              </a:rPr>
              <a:t>作用</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zh-CN" altLang="en-US" sz="2000" dirty="0">
                <a:latin typeface="楷体_GB2312" pitchFamily="49" charset="-122"/>
                <a:ea typeface="楷体_GB2312" pitchFamily="49" charset="-122"/>
              </a:rPr>
              <a:t>总量指标是反映现象在具体时间地点条件下的总规模和总水平的综合指标，一般是用绝对数的形式表现的，所以又称为绝对指标</a:t>
            </a:r>
            <a:r>
              <a:rPr lang="zh-CN" altLang="en-US" sz="2000" dirty="0" smtClean="0">
                <a:latin typeface="楷体_GB2312" pitchFamily="49" charset="-122"/>
                <a:ea typeface="楷体_GB2312" pitchFamily="49" charset="-122"/>
              </a:rPr>
              <a:t>。总量</a:t>
            </a:r>
            <a:r>
              <a:rPr lang="zh-CN" altLang="en-US" sz="2000" dirty="0">
                <a:latin typeface="楷体_GB2312" pitchFamily="49" charset="-122"/>
                <a:ea typeface="楷体_GB2312" pitchFamily="49" charset="-122"/>
              </a:rPr>
              <a:t>指标是在对统计资料整理汇总后得到的各项总计数字，是统计整理阶段的直接结果，它是对所研究现象最基本的描述指标</a:t>
            </a:r>
            <a:r>
              <a:rPr lang="zh-CN" altLang="en-US" sz="2000" dirty="0" smtClean="0">
                <a:latin typeface="楷体_GB2312" pitchFamily="49" charset="-122"/>
                <a:ea typeface="楷体_GB2312" pitchFamily="49" charset="-122"/>
              </a:rPr>
              <a:t>。</a:t>
            </a:r>
            <a:endParaRPr lang="en-US" altLang="zh-CN" sz="2000" dirty="0" smtClean="0">
              <a:latin typeface="楷体_GB2312" pitchFamily="49" charset="-122"/>
              <a:ea typeface="楷体_GB2312" pitchFamily="49" charset="-122"/>
            </a:endParaRPr>
          </a:p>
          <a:p>
            <a:pPr>
              <a:defRPr/>
            </a:pPr>
            <a:r>
              <a:rPr lang="zh-CN" altLang="en-US" sz="2000" dirty="0">
                <a:latin typeface="楷体_GB2312" pitchFamily="49" charset="-122"/>
                <a:ea typeface="楷体_GB2312" pitchFamily="49" charset="-122"/>
              </a:rPr>
              <a:t>作用</a:t>
            </a:r>
            <a:r>
              <a:rPr lang="zh-CN" altLang="en-US" sz="2000" dirty="0" smtClean="0">
                <a:latin typeface="楷体_GB2312" pitchFamily="49" charset="-122"/>
                <a:ea typeface="楷体_GB2312" pitchFamily="49" charset="-122"/>
              </a:rPr>
              <a:t>：</a:t>
            </a:r>
            <a:r>
              <a:rPr lang="zh-CN" altLang="en-US" sz="2000" dirty="0" smtClean="0">
                <a:latin typeface="宋体"/>
                <a:ea typeface="宋体"/>
              </a:rPr>
              <a:t>①</a:t>
            </a:r>
            <a:r>
              <a:rPr lang="zh-CN" altLang="zh-CN" sz="2000" dirty="0" smtClean="0">
                <a:latin typeface="楷体_GB2312" pitchFamily="49" charset="-122"/>
                <a:ea typeface="楷体_GB2312" pitchFamily="49" charset="-122"/>
              </a:rPr>
              <a:t>总量</a:t>
            </a:r>
            <a:r>
              <a:rPr lang="zh-CN" altLang="zh-CN" sz="2000" dirty="0">
                <a:latin typeface="楷体_GB2312" pitchFamily="49" charset="-122"/>
                <a:ea typeface="楷体_GB2312" pitchFamily="49" charset="-122"/>
              </a:rPr>
              <a:t>指标是认识社会经济现象和企业管理问题的起点，因为总量指标反映了社会经济和企业的基本情况</a:t>
            </a:r>
            <a:r>
              <a:rPr lang="zh-CN" altLang="zh-CN" sz="2000" dirty="0" smtClean="0">
                <a:latin typeface="楷体_GB2312" pitchFamily="49" charset="-122"/>
                <a:ea typeface="楷体_GB2312" pitchFamily="49" charset="-122"/>
              </a:rPr>
              <a:t>。</a:t>
            </a:r>
            <a:r>
              <a:rPr lang="zh-CN" altLang="en-US" sz="2000" dirty="0">
                <a:latin typeface="宋体"/>
                <a:ea typeface="宋体"/>
              </a:rPr>
              <a:t> ②</a:t>
            </a:r>
            <a:r>
              <a:rPr lang="zh-CN" altLang="zh-CN" sz="2000" dirty="0" smtClean="0">
                <a:latin typeface="楷体_GB2312" pitchFamily="49" charset="-122"/>
                <a:ea typeface="楷体_GB2312" pitchFamily="49" charset="-122"/>
              </a:rPr>
              <a:t>总量</a:t>
            </a:r>
            <a:r>
              <a:rPr lang="zh-CN" altLang="zh-CN" sz="2000" dirty="0">
                <a:latin typeface="楷体_GB2312" pitchFamily="49" charset="-122"/>
                <a:ea typeface="楷体_GB2312" pitchFamily="49" charset="-122"/>
              </a:rPr>
              <a:t>指标是计算其他描述指标的基础，即相对指标和描述分布的集中程度、离散程度、偏斜程度指标的计算都是建立在总量指标的基础之上的</a:t>
            </a:r>
            <a:r>
              <a:rPr lang="zh-CN" altLang="zh-CN" sz="2000" dirty="0" smtClean="0">
                <a:latin typeface="楷体_GB2312" pitchFamily="49" charset="-122"/>
                <a:ea typeface="楷体_GB2312" pitchFamily="49" charset="-122"/>
              </a:rPr>
              <a:t>。</a:t>
            </a:r>
            <a:r>
              <a:rPr lang="zh-CN" altLang="en-US" sz="2000" dirty="0">
                <a:latin typeface="宋体"/>
                <a:ea typeface="宋体"/>
              </a:rPr>
              <a:t> ③</a:t>
            </a:r>
            <a:r>
              <a:rPr lang="zh-CN" altLang="zh-CN" sz="2000" dirty="0" smtClean="0">
                <a:latin typeface="楷体_GB2312" pitchFamily="49" charset="-122"/>
                <a:ea typeface="楷体_GB2312" pitchFamily="49" charset="-122"/>
              </a:rPr>
              <a:t>总量</a:t>
            </a:r>
            <a:r>
              <a:rPr lang="zh-CN" altLang="zh-CN" sz="2000" dirty="0">
                <a:latin typeface="楷体_GB2312" pitchFamily="49" charset="-122"/>
                <a:ea typeface="楷体_GB2312" pitchFamily="49" charset="-122"/>
              </a:rPr>
              <a:t>指标是国民经济宏观发展计划制定和检查的依据，也是企业内部进行经济核算的依据。</a:t>
            </a:r>
            <a:endParaRPr lang="zh-CN" altLang="en-US" sz="2000"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20</a:t>
            </a:fld>
            <a:r>
              <a:rPr lang="en-US" altLang="zh-CN" sz="800">
                <a:solidFill>
                  <a:schemeClr val="bg1"/>
                </a:solidFill>
              </a:rPr>
              <a:t> ]</a:t>
            </a:r>
          </a:p>
        </p:txBody>
      </p:sp>
      <p:sp>
        <p:nvSpPr>
          <p:cNvPr id="6" name="Text Box 11"/>
          <p:cNvSpPr txBox="1">
            <a:spLocks noChangeArrowheads="1"/>
          </p:cNvSpPr>
          <p:nvPr/>
        </p:nvSpPr>
        <p:spPr bwMode="auto">
          <a:xfrm>
            <a:off x="395288"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982" y="1988800"/>
            <a:ext cx="8642350" cy="5847755"/>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中位数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r>
              <a:rPr lang="zh-CN" altLang="zh-CN" sz="2000" dirty="0"/>
              <a:t>中位数的主要</a:t>
            </a:r>
            <a:r>
              <a:rPr lang="zh-CN" altLang="zh-CN" sz="2000" dirty="0" smtClean="0"/>
              <a:t>特点</a:t>
            </a:r>
            <a:endParaRPr lang="en-US" altLang="zh-CN" sz="2000" dirty="0" smtClean="0"/>
          </a:p>
          <a:p>
            <a:pPr>
              <a:defRPr/>
            </a:pPr>
            <a:r>
              <a:rPr lang="en-US" altLang="zh-CN" sz="2000" dirty="0" smtClean="0"/>
              <a:t>      </a:t>
            </a:r>
            <a:r>
              <a:rPr lang="zh-CN" altLang="zh-CN" sz="2000" dirty="0" smtClean="0"/>
              <a:t>① </a:t>
            </a:r>
            <a:r>
              <a:rPr lang="zh-CN" altLang="zh-CN" sz="2000" dirty="0"/>
              <a:t>由于中位数是根据其所在位置确定的，因此其不受数据中极端值的影响</a:t>
            </a:r>
            <a:r>
              <a:rPr lang="zh-CN" altLang="zh-CN" sz="2000" dirty="0" smtClean="0"/>
              <a:t>。</a:t>
            </a:r>
            <a:r>
              <a:rPr lang="zh-CN" altLang="zh-CN" sz="2000" dirty="0"/>
              <a:t>在频数分布有明显的偏斜度时，中位数作为集中趋势的代表值比算术平均数更优越</a:t>
            </a:r>
            <a:r>
              <a:rPr lang="zh-CN" altLang="zh-CN" sz="2000" dirty="0" smtClean="0"/>
              <a:t>。</a:t>
            </a:r>
            <a:endParaRPr lang="en-US" altLang="zh-CN" sz="2000" dirty="0" smtClean="0"/>
          </a:p>
          <a:p>
            <a:pPr>
              <a:defRPr/>
            </a:pPr>
            <a:r>
              <a:rPr lang="en-US" altLang="zh-CN" sz="2000" dirty="0" smtClean="0"/>
              <a:t>      </a:t>
            </a:r>
            <a:r>
              <a:rPr lang="zh-CN" altLang="zh-CN" sz="2000" dirty="0" smtClean="0"/>
              <a:t>② </a:t>
            </a:r>
            <a:r>
              <a:rPr lang="zh-CN" altLang="zh-CN" sz="2000" dirty="0"/>
              <a:t>在搜集某些现象的全部数据比较困难、或费用较高、或根本不可能的情况下，可以使用中位数作为这种数据的平均值，特别是“寿命”类的数据。</a:t>
            </a:r>
            <a:endParaRPr lang="en-US" altLang="zh-CN" sz="2000" dirty="0" smtClean="0"/>
          </a:p>
          <a:p>
            <a:pPr>
              <a:defRPr/>
            </a:pPr>
            <a:r>
              <a:rPr lang="en-US" altLang="zh-CN" sz="2000" dirty="0" smtClean="0"/>
              <a:t>       </a:t>
            </a:r>
            <a:r>
              <a:rPr lang="zh-CN" altLang="zh-CN" sz="2000" dirty="0" smtClean="0"/>
              <a:t>③ </a:t>
            </a:r>
            <a:r>
              <a:rPr lang="zh-CN" altLang="zh-CN" sz="2000" dirty="0"/>
              <a:t>中位数有个重要的数学特征，即各个变量值与其中位数的绝对离差总和是最小</a:t>
            </a:r>
            <a:r>
              <a:rPr lang="zh-CN" altLang="zh-CN" sz="2000" dirty="0" smtClean="0"/>
              <a:t>的</a:t>
            </a:r>
            <a:r>
              <a:rPr lang="zh-CN" altLang="en-US" sz="2000" dirty="0" smtClean="0"/>
              <a:t>。</a:t>
            </a:r>
            <a:endParaRPr lang="en-US" altLang="zh-CN" sz="2000" dirty="0" smtClean="0"/>
          </a:p>
          <a:p>
            <a:pPr>
              <a:defRPr/>
            </a:pPr>
            <a:r>
              <a:rPr lang="en-US" altLang="zh-CN" sz="2000" dirty="0" smtClean="0"/>
              <a:t>       </a:t>
            </a:r>
            <a:r>
              <a:rPr lang="zh-CN" altLang="zh-CN" sz="2000" dirty="0" smtClean="0"/>
              <a:t>④ </a:t>
            </a:r>
            <a:r>
              <a:rPr lang="zh-CN" altLang="zh-CN" sz="2000" dirty="0"/>
              <a:t>中位数主要的缺点是不便于进行代数运算，因此在高级的统计分析中很少使用。</a:t>
            </a:r>
          </a:p>
          <a:p>
            <a:pPr>
              <a:defRPr/>
            </a:pPr>
            <a:endParaRPr lang="zh-CN" altLang="zh-CN" sz="2000" dirty="0"/>
          </a:p>
          <a:p>
            <a:pPr>
              <a:defRPr/>
            </a:pPr>
            <a:endParaRPr lang="zh-CN" altLang="zh-CN" sz="2000" dirty="0"/>
          </a:p>
          <a:p>
            <a:pPr>
              <a:defRPr/>
            </a:pPr>
            <a:endParaRPr lang="en-US" altLang="zh-CN" sz="2000" dirty="0" smtClean="0"/>
          </a:p>
        </p:txBody>
      </p:sp>
    </p:spTree>
    <p:extLst>
      <p:ext uri="{BB962C8B-B14F-4D97-AF65-F5344CB8AC3E}">
        <p14:creationId xmlns:p14="http://schemas.microsoft.com/office/powerpoint/2010/main" xmlns="" val="39298808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21</a:t>
            </a:fld>
            <a:r>
              <a:rPr lang="en-US" altLang="zh-CN" sz="800">
                <a:solidFill>
                  <a:schemeClr val="bg1"/>
                </a:solidFill>
              </a:rPr>
              <a:t> ]</a:t>
            </a:r>
          </a:p>
        </p:txBody>
      </p:sp>
      <p:sp>
        <p:nvSpPr>
          <p:cNvPr id="6" name="Text Box 11"/>
          <p:cNvSpPr txBox="1">
            <a:spLocks noChangeArrowheads="1"/>
          </p:cNvSpPr>
          <p:nvPr/>
        </p:nvSpPr>
        <p:spPr bwMode="auto">
          <a:xfrm>
            <a:off x="395288"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982" y="1988800"/>
            <a:ext cx="8642350" cy="5447645"/>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其他</a:t>
            </a:r>
            <a:r>
              <a:rPr lang="zh-CN" altLang="en-US" dirty="0" smtClean="0">
                <a:effectLst>
                  <a:outerShdw blurRad="38100" dist="38100" dir="2700000" algn="tl">
                    <a:srgbClr val="C0C0C0"/>
                  </a:outerShdw>
                </a:effectLst>
                <a:latin typeface="楷体_GB2312" pitchFamily="49" charset="-122"/>
                <a:ea typeface="楷体_GB2312" pitchFamily="49" charset="-122"/>
              </a:rPr>
              <a:t>分位数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en-US" altLang="zh-CN" dirty="0" smtClean="0"/>
              <a:t>         </a:t>
            </a:r>
            <a:r>
              <a:rPr lang="zh-CN" altLang="zh-CN" dirty="0" smtClean="0"/>
              <a:t>分位数</a:t>
            </a:r>
            <a:r>
              <a:rPr lang="zh-CN" altLang="zh-CN" dirty="0"/>
              <a:t>是将一组按大小顺序排列的数据平均分成</a:t>
            </a:r>
            <a:r>
              <a:rPr lang="en-US" altLang="zh-CN" dirty="0"/>
              <a:t>N</a:t>
            </a:r>
            <a:r>
              <a:rPr lang="zh-CN" altLang="zh-CN" dirty="0"/>
              <a:t>分的</a:t>
            </a:r>
            <a:r>
              <a:rPr lang="en-US" altLang="zh-CN" dirty="0"/>
              <a:t>N-1</a:t>
            </a:r>
            <a:r>
              <a:rPr lang="zh-CN" altLang="zh-CN" dirty="0"/>
              <a:t>个分点上的值，中位数是分位数中一个特例。其他较常用的分位数如十分位数、四分位数等。与中位数和众数一样，这些分位数也能反映数据分布的特征，尽管他们一般并不表明分布的集中趋势，但却可以作为进一步研究数据分布的范围和结构的有效工具。另外，在描述数据离散程度的指标中，平均差和标准差是与算术平均数相结合来反映离散程度的；而利用四分位数计算的四分位内距是与中位数相结合来反映离散程度的。</a:t>
            </a:r>
          </a:p>
          <a:p>
            <a:pPr>
              <a:defRPr/>
            </a:pPr>
            <a:endParaRPr lang="zh-CN" altLang="zh-CN" sz="2000" dirty="0"/>
          </a:p>
          <a:p>
            <a:pPr>
              <a:defRPr/>
            </a:pPr>
            <a:endParaRPr lang="zh-CN" altLang="zh-CN" sz="2000" dirty="0"/>
          </a:p>
          <a:p>
            <a:pPr>
              <a:defRPr/>
            </a:pPr>
            <a:endParaRPr lang="zh-CN" altLang="zh-CN" sz="2000" dirty="0"/>
          </a:p>
          <a:p>
            <a:pPr>
              <a:defRPr/>
            </a:pPr>
            <a:endParaRPr lang="en-US" altLang="zh-CN" sz="2000" dirty="0" smtClean="0"/>
          </a:p>
        </p:txBody>
      </p:sp>
    </p:spTree>
    <p:extLst>
      <p:ext uri="{BB962C8B-B14F-4D97-AF65-F5344CB8AC3E}">
        <p14:creationId xmlns:p14="http://schemas.microsoft.com/office/powerpoint/2010/main" xmlns="" val="19095963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0EE00DEF-2037-43CF-8999-8F1460CB704E}" type="slidenum">
              <a:rPr lang="en-US" altLang="zh-CN" sz="800">
                <a:solidFill>
                  <a:schemeClr val="bg1"/>
                </a:solidFill>
              </a:rPr>
              <a:pPr algn="r" eaLnBrk="1" hangingPunct="1"/>
              <a:t>22</a:t>
            </a:fld>
            <a:r>
              <a:rPr lang="en-US" altLang="zh-CN" sz="800">
                <a:solidFill>
                  <a:schemeClr val="bg1"/>
                </a:solidFill>
              </a:rPr>
              <a:t> ]</a:t>
            </a:r>
          </a:p>
        </p:txBody>
      </p:sp>
      <p:sp>
        <p:nvSpPr>
          <p:cNvPr id="6" name="Text Box 11"/>
          <p:cNvSpPr txBox="1">
            <a:spLocks noChangeArrowheads="1"/>
          </p:cNvSpPr>
          <p:nvPr/>
        </p:nvSpPr>
        <p:spPr bwMode="auto">
          <a:xfrm>
            <a:off x="395288" y="1196690"/>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4.2.4  </a:t>
            </a:r>
            <a:r>
              <a:rPr lang="zh-CN" altLang="en-US" dirty="0" smtClean="0">
                <a:latin typeface="楷体_GB2312" pitchFamily="49" charset="-122"/>
                <a:ea typeface="楷体_GB2312" pitchFamily="49" charset="-122"/>
              </a:rPr>
              <a:t>中位数</a:t>
            </a:r>
            <a:r>
              <a:rPr lang="zh-CN" altLang="en-US" dirty="0">
                <a:latin typeface="楷体_GB2312" pitchFamily="49" charset="-122"/>
                <a:ea typeface="楷体_GB2312" pitchFamily="49" charset="-122"/>
              </a:rPr>
              <a:t>和其他分位数</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982" y="1988800"/>
            <a:ext cx="8642350" cy="4001095"/>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其他</a:t>
            </a:r>
            <a:r>
              <a:rPr lang="zh-CN" altLang="en-US" dirty="0" smtClean="0">
                <a:effectLst>
                  <a:outerShdw blurRad="38100" dist="38100" dir="2700000" algn="tl">
                    <a:srgbClr val="C0C0C0"/>
                  </a:outerShdw>
                </a:effectLst>
                <a:latin typeface="楷体_GB2312" pitchFamily="49" charset="-122"/>
                <a:ea typeface="楷体_GB2312" pitchFamily="49" charset="-122"/>
              </a:rPr>
              <a:t>分位数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r>
              <a:rPr lang="zh-CN" altLang="en-US" sz="2000" dirty="0" smtClean="0"/>
              <a:t>四分位数</a:t>
            </a:r>
            <a:endParaRPr lang="en-US" altLang="zh-CN" sz="2000" dirty="0" smtClean="0"/>
          </a:p>
          <a:p>
            <a:pPr>
              <a:defRPr/>
            </a:pPr>
            <a:r>
              <a:rPr lang="en-US" altLang="zh-CN" sz="2000" dirty="0" smtClean="0"/>
              <a:t>     </a:t>
            </a:r>
            <a:r>
              <a:rPr lang="zh-CN" altLang="zh-CN" sz="2000" dirty="0" smtClean="0"/>
              <a:t>四</a:t>
            </a:r>
            <a:r>
              <a:rPr lang="zh-CN" altLang="zh-CN" sz="2000" dirty="0"/>
              <a:t>分位数是将一组按大小顺序排列的的数据平均分成</a:t>
            </a:r>
            <a:r>
              <a:rPr lang="en-US" altLang="zh-CN" sz="2000" dirty="0"/>
              <a:t>4</a:t>
            </a:r>
            <a:r>
              <a:rPr lang="zh-CN" altLang="zh-CN" sz="2000" dirty="0"/>
              <a:t>个部分的三个分点上的数值，一般称作“</a:t>
            </a:r>
            <a:r>
              <a:rPr lang="en-US" altLang="zh-CN" sz="2000" dirty="0"/>
              <a:t>1/4</a:t>
            </a:r>
            <a:r>
              <a:rPr lang="zh-CN" altLang="zh-CN" sz="2000" dirty="0"/>
              <a:t>分位数”、“</a:t>
            </a:r>
            <a:r>
              <a:rPr lang="en-US" altLang="zh-CN" sz="2000" dirty="0"/>
              <a:t>2/4</a:t>
            </a:r>
            <a:r>
              <a:rPr lang="zh-CN" altLang="zh-CN" sz="2000" dirty="0"/>
              <a:t>分位数”、“</a:t>
            </a:r>
            <a:r>
              <a:rPr lang="en-US" altLang="zh-CN" sz="2000" dirty="0"/>
              <a:t>3/4</a:t>
            </a:r>
            <a:r>
              <a:rPr lang="zh-CN" altLang="zh-CN" sz="2000" dirty="0"/>
              <a:t>分位数”，分别记作</a:t>
            </a:r>
            <a:r>
              <a:rPr lang="en-US" altLang="zh-CN" sz="2000" dirty="0"/>
              <a:t>Q</a:t>
            </a:r>
            <a:r>
              <a:rPr lang="en-US" altLang="zh-CN" sz="2000" baseline="-25000" dirty="0"/>
              <a:t>1</a:t>
            </a:r>
            <a:r>
              <a:rPr lang="zh-CN" altLang="zh-CN" sz="2000" dirty="0"/>
              <a:t>、</a:t>
            </a:r>
            <a:r>
              <a:rPr lang="en-US" altLang="zh-CN" sz="2000" dirty="0"/>
              <a:t>Q</a:t>
            </a:r>
            <a:r>
              <a:rPr lang="en-US" altLang="zh-CN" sz="2000" baseline="-25000" dirty="0"/>
              <a:t>2</a:t>
            </a:r>
            <a:r>
              <a:rPr lang="zh-CN" altLang="zh-CN" sz="2000" dirty="0"/>
              <a:t>、</a:t>
            </a:r>
            <a:r>
              <a:rPr lang="en-US" altLang="zh-CN" sz="2000" dirty="0"/>
              <a:t>Q</a:t>
            </a:r>
            <a:r>
              <a:rPr lang="en-US" altLang="zh-CN" sz="2000" baseline="-25000" dirty="0"/>
              <a:t>3</a:t>
            </a:r>
            <a:r>
              <a:rPr lang="zh-CN" altLang="zh-CN" sz="2000" dirty="0" smtClean="0"/>
              <a:t>。</a:t>
            </a:r>
            <a:endParaRPr lang="en-US" altLang="zh-CN" sz="2000" dirty="0" smtClean="0"/>
          </a:p>
          <a:p>
            <a:pPr marL="342900" indent="-342900">
              <a:buFont typeface="Wingdings" panose="05000000000000000000" pitchFamily="2" charset="2"/>
              <a:buChar char="Ø"/>
              <a:defRPr/>
            </a:pPr>
            <a:r>
              <a:rPr lang="zh-CN" altLang="en-US" sz="2000" dirty="0"/>
              <a:t>十分位数是将一组按大小顺序排列的的数据平均分成</a:t>
            </a:r>
            <a:r>
              <a:rPr lang="en-US" altLang="zh-CN" sz="2000" dirty="0"/>
              <a:t>10</a:t>
            </a:r>
            <a:r>
              <a:rPr lang="zh-CN" altLang="en-US" sz="2000" dirty="0"/>
              <a:t>个部分的九</a:t>
            </a:r>
            <a:r>
              <a:rPr lang="zh-CN" altLang="en-US" sz="2000" dirty="0" smtClean="0"/>
              <a:t>个点</a:t>
            </a:r>
            <a:r>
              <a:rPr lang="zh-CN" altLang="en-US" sz="2000" dirty="0"/>
              <a:t>上的数值，一般称作“</a:t>
            </a:r>
            <a:r>
              <a:rPr lang="en-US" altLang="zh-CN" sz="2000" dirty="0"/>
              <a:t>1/10</a:t>
            </a:r>
            <a:r>
              <a:rPr lang="zh-CN" altLang="en-US" sz="2000" dirty="0"/>
              <a:t>分位数”、“</a:t>
            </a:r>
            <a:r>
              <a:rPr lang="en-US" altLang="zh-CN" sz="2000" dirty="0"/>
              <a:t>2/10</a:t>
            </a:r>
            <a:r>
              <a:rPr lang="zh-CN" altLang="en-US" sz="2000" dirty="0"/>
              <a:t>分位数</a:t>
            </a:r>
            <a:r>
              <a:rPr lang="zh-CN" altLang="en-US" sz="2000" dirty="0" smtClean="0"/>
              <a:t>”、</a:t>
            </a:r>
            <a:r>
              <a:rPr lang="en-US" altLang="zh-CN" sz="2000" dirty="0" smtClean="0"/>
              <a:t>… </a:t>
            </a:r>
            <a:r>
              <a:rPr lang="zh-CN" altLang="en-US" sz="2000" dirty="0" smtClean="0"/>
              <a:t>、“</a:t>
            </a:r>
            <a:r>
              <a:rPr lang="en-US" altLang="zh-CN" sz="2000" dirty="0"/>
              <a:t>9/10</a:t>
            </a:r>
            <a:r>
              <a:rPr lang="zh-CN" altLang="en-US" sz="2000" dirty="0"/>
              <a:t>分位数”，分别记作</a:t>
            </a:r>
            <a:r>
              <a:rPr lang="en-US" altLang="zh-CN" sz="2000" dirty="0"/>
              <a:t>D1</a:t>
            </a:r>
            <a:r>
              <a:rPr lang="zh-CN" altLang="en-US" sz="2000" dirty="0"/>
              <a:t>、</a:t>
            </a:r>
            <a:r>
              <a:rPr lang="en-US" altLang="zh-CN" sz="2000" dirty="0" smtClean="0"/>
              <a:t>D2</a:t>
            </a:r>
            <a:r>
              <a:rPr lang="en-US" altLang="zh-CN" sz="2000" dirty="0"/>
              <a:t> </a:t>
            </a:r>
            <a:r>
              <a:rPr lang="zh-CN" altLang="en-US" sz="2000" dirty="0" smtClean="0"/>
              <a:t>、</a:t>
            </a:r>
            <a:r>
              <a:rPr lang="en-US" altLang="zh-CN" sz="2000" dirty="0" smtClean="0"/>
              <a:t>… </a:t>
            </a:r>
            <a:r>
              <a:rPr lang="zh-CN" altLang="en-US" sz="2000" dirty="0" smtClean="0"/>
              <a:t>、</a:t>
            </a:r>
            <a:r>
              <a:rPr lang="en-US" altLang="zh-CN" sz="2000" dirty="0" smtClean="0"/>
              <a:t>D9 </a:t>
            </a:r>
            <a:r>
              <a:rPr lang="zh-CN" altLang="en-US" sz="2000" dirty="0"/>
              <a:t>。</a:t>
            </a:r>
            <a:endParaRPr lang="zh-CN" altLang="zh-CN" sz="2000" dirty="0"/>
          </a:p>
          <a:p>
            <a:pPr>
              <a:defRPr/>
            </a:pPr>
            <a:endParaRPr lang="zh-CN" altLang="zh-CN" sz="2000" dirty="0"/>
          </a:p>
          <a:p>
            <a:pPr>
              <a:defRPr/>
            </a:pPr>
            <a:endParaRPr lang="en-US" altLang="zh-CN" sz="2000" dirty="0" smtClean="0"/>
          </a:p>
        </p:txBody>
      </p:sp>
    </p:spTree>
    <p:extLst>
      <p:ext uri="{BB962C8B-B14F-4D97-AF65-F5344CB8AC3E}">
        <p14:creationId xmlns:p14="http://schemas.microsoft.com/office/powerpoint/2010/main" xmlns="" val="19338942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23</a:t>
            </a:fld>
            <a:r>
              <a:rPr lang="en-US" altLang="zh-CN" sz="800">
                <a:solidFill>
                  <a:schemeClr val="bg1"/>
                </a:solidFill>
              </a:rPr>
              <a:t> ]</a:t>
            </a:r>
          </a:p>
        </p:txBody>
      </p:sp>
      <p:sp>
        <p:nvSpPr>
          <p:cNvPr id="6" name="Text Box 11"/>
          <p:cNvSpPr txBox="1">
            <a:spLocks noChangeArrowheads="1"/>
          </p:cNvSpPr>
          <p:nvPr/>
        </p:nvSpPr>
        <p:spPr bwMode="auto">
          <a:xfrm>
            <a:off x="523876" y="1911926"/>
            <a:ext cx="8424862" cy="3231654"/>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1.</a:t>
            </a:r>
            <a:r>
              <a:rPr lang="zh-CN" altLang="en-US" dirty="0" smtClean="0">
                <a:effectLst>
                  <a:outerShdw blurRad="38100" dist="38100" dir="2700000" algn="tl">
                    <a:srgbClr val="000000">
                      <a:alpha val="43137"/>
                    </a:srgbClr>
                  </a:outerShdw>
                </a:effectLst>
                <a:ea typeface="楷体_GB2312"/>
              </a:rPr>
              <a:t>众数</a:t>
            </a:r>
            <a:r>
              <a:rPr lang="zh-CN" altLang="en-US" dirty="0" smtClean="0">
                <a:effectLst>
                  <a:outerShdw blurRad="38100" dist="38100" dir="2700000" algn="tl">
                    <a:srgbClr val="000000">
                      <a:alpha val="43137"/>
                    </a:srgbClr>
                  </a:outerShdw>
                </a:effectLst>
                <a:ea typeface="楷体_GB2312"/>
              </a:rPr>
              <a:t>的概念和计算</a:t>
            </a:r>
            <a:endParaRPr lang="en-US" altLang="zh-CN" dirty="0" smtClean="0">
              <a:effectLst>
                <a:outerShdw blurRad="38100" dist="38100" dir="2700000" algn="tl">
                  <a:srgbClr val="000000">
                    <a:alpha val="43137"/>
                  </a:srgbClr>
                </a:outerShdw>
              </a:effectLst>
              <a:ea typeface="楷体_GB2312"/>
            </a:endParaRPr>
          </a:p>
          <a:p>
            <a:pPr marL="342900" indent="-342900">
              <a:buFont typeface="Arial" panose="020B0604020202020204" pitchFamily="34" charset="0"/>
              <a:buChar char="•"/>
              <a:defRPr/>
            </a:pPr>
            <a:r>
              <a:rPr lang="en-US" altLang="zh-CN" sz="2000" dirty="0" smtClean="0">
                <a:ea typeface="楷体_GB2312"/>
              </a:rPr>
              <a:t> </a:t>
            </a:r>
            <a:r>
              <a:rPr lang="zh-CN" altLang="zh-CN" sz="2000" dirty="0" smtClean="0">
                <a:ea typeface="楷体_GB2312"/>
              </a:rPr>
              <a:t>众数</a:t>
            </a:r>
            <a:r>
              <a:rPr lang="zh-CN" altLang="zh-CN" sz="2000" dirty="0">
                <a:ea typeface="楷体_GB2312"/>
              </a:rPr>
              <a:t>是数据经过分组后，次数明显最多或有明显集中趋势的变量值。若分布中没有明显的次数最多的变量值，则众数就不存在；若有两个或两个以上的有明显集中趋势的变量值，则可能存在多个众数</a:t>
            </a:r>
            <a:r>
              <a:rPr lang="zh-CN" altLang="zh-CN" sz="2000" dirty="0" smtClean="0">
                <a:ea typeface="楷体_GB2312"/>
              </a:rPr>
              <a:t>。</a:t>
            </a:r>
            <a:endParaRPr lang="en-US" altLang="zh-CN" sz="2000" dirty="0" smtClean="0">
              <a:ea typeface="楷体_GB2312"/>
            </a:endParaRPr>
          </a:p>
          <a:p>
            <a:pPr marL="342900" indent="-342900">
              <a:buFont typeface="Arial" panose="020B0604020202020204" pitchFamily="34" charset="0"/>
              <a:buChar char="•"/>
              <a:defRPr/>
            </a:pPr>
            <a:r>
              <a:rPr lang="zh-CN" altLang="en-US" sz="2000" dirty="0" smtClean="0">
                <a:ea typeface="楷体_GB2312"/>
              </a:rPr>
              <a:t>计算</a:t>
            </a:r>
            <a:endParaRPr lang="en-US" altLang="zh-CN" sz="2000" dirty="0" smtClean="0">
              <a:ea typeface="楷体_GB2312"/>
            </a:endParaRPr>
          </a:p>
          <a:p>
            <a:pPr>
              <a:defRPr/>
            </a:pPr>
            <a:r>
              <a:rPr lang="zh-CN" altLang="zh-CN" sz="2000" dirty="0" smtClean="0">
                <a:ea typeface="楷体_GB2312"/>
              </a:rPr>
              <a:t>在</a:t>
            </a:r>
            <a:r>
              <a:rPr lang="zh-CN" altLang="zh-CN" sz="2000" dirty="0">
                <a:ea typeface="楷体_GB2312"/>
              </a:rPr>
              <a:t>单项数列情况下，次数最多的变量值就是众数</a:t>
            </a:r>
            <a:r>
              <a:rPr lang="zh-CN" altLang="zh-CN" sz="2000" dirty="0" smtClean="0">
                <a:ea typeface="楷体_GB2312"/>
              </a:rPr>
              <a:t>。</a:t>
            </a:r>
            <a:endParaRPr lang="en-US" altLang="zh-CN" sz="2000" dirty="0" smtClean="0">
              <a:ea typeface="楷体_GB2312"/>
            </a:endParaRPr>
          </a:p>
          <a:p>
            <a:pPr>
              <a:defRPr/>
            </a:pPr>
            <a:r>
              <a:rPr lang="zh-CN" altLang="zh-CN" sz="2000" dirty="0">
                <a:ea typeface="楷体_GB2312"/>
              </a:rPr>
              <a:t>组距数列众数的确定，首先确定次数最多的组为众数组，然后根据插值法计算众数的具体数值</a:t>
            </a:r>
            <a:r>
              <a:rPr lang="zh-CN" altLang="zh-CN" sz="2000" dirty="0" smtClean="0">
                <a:ea typeface="楷体_GB2312"/>
              </a:rPr>
              <a:t>。</a:t>
            </a:r>
            <a:endParaRPr lang="zh-CN" altLang="zh-CN" sz="2000" dirty="0">
              <a:ea typeface="楷体_GB2312"/>
            </a:endParaRP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545963" y="1268700"/>
            <a:ext cx="1723549"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4.2.5 </a:t>
            </a:r>
            <a:r>
              <a:rPr lang="zh-CN" altLang="en-US" dirty="0">
                <a:latin typeface="楷体_GB2312" pitchFamily="49" charset="-122"/>
                <a:ea typeface="楷体_GB2312" pitchFamily="49" charset="-122"/>
              </a:rPr>
              <a:t>众数</a:t>
            </a:r>
            <a:endParaRPr lang="en-US" altLang="zh-CN"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24</a:t>
            </a:fld>
            <a:r>
              <a:rPr lang="en-US" altLang="zh-CN" sz="800">
                <a:solidFill>
                  <a:schemeClr val="bg1"/>
                </a:solidFill>
              </a:rPr>
              <a:t> ]</a:t>
            </a:r>
          </a:p>
        </p:txBody>
      </p:sp>
      <p:sp>
        <p:nvSpPr>
          <p:cNvPr id="6" name="Text Box 11"/>
          <p:cNvSpPr txBox="1">
            <a:spLocks noChangeArrowheads="1"/>
          </p:cNvSpPr>
          <p:nvPr/>
        </p:nvSpPr>
        <p:spPr bwMode="auto">
          <a:xfrm>
            <a:off x="523876" y="1911926"/>
            <a:ext cx="8424862" cy="6232475"/>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1.</a:t>
            </a:r>
            <a:r>
              <a:rPr lang="zh-CN" altLang="en-US" dirty="0" smtClean="0">
                <a:effectLst>
                  <a:outerShdw blurRad="38100" dist="38100" dir="2700000" algn="tl">
                    <a:srgbClr val="000000">
                      <a:alpha val="43137"/>
                    </a:srgbClr>
                  </a:outerShdw>
                </a:effectLst>
                <a:ea typeface="楷体_GB2312"/>
              </a:rPr>
              <a:t>众数</a:t>
            </a:r>
            <a:r>
              <a:rPr lang="zh-CN" altLang="en-US" dirty="0" smtClean="0">
                <a:effectLst>
                  <a:outerShdw blurRad="38100" dist="38100" dir="2700000" algn="tl">
                    <a:srgbClr val="000000">
                      <a:alpha val="43137"/>
                    </a:srgbClr>
                  </a:outerShdw>
                </a:effectLst>
                <a:ea typeface="楷体_GB2312"/>
              </a:rPr>
              <a:t>的概念和计算</a:t>
            </a:r>
            <a:endParaRPr lang="en-US" altLang="zh-CN" dirty="0" smtClean="0">
              <a:effectLst>
                <a:outerShdw blurRad="38100" dist="38100" dir="2700000" algn="tl">
                  <a:srgbClr val="000000">
                    <a:alpha val="43137"/>
                  </a:srgbClr>
                </a:outerShdw>
              </a:effectLst>
              <a:ea typeface="楷体_GB2312"/>
            </a:endParaRPr>
          </a:p>
          <a:p>
            <a:pPr marL="342900" indent="-342900">
              <a:buFont typeface="Arial" panose="020B0604020202020204" pitchFamily="34" charset="0"/>
              <a:buChar char="•"/>
              <a:defRPr/>
            </a:pPr>
            <a:r>
              <a:rPr lang="zh-CN" altLang="en-US" sz="2000" dirty="0" smtClean="0">
                <a:ea typeface="楷体_GB2312"/>
              </a:rPr>
              <a:t>计算</a:t>
            </a:r>
            <a:r>
              <a:rPr lang="en-US" altLang="zh-CN" sz="2000" dirty="0" smtClean="0">
                <a:ea typeface="楷体_GB2312"/>
              </a:rPr>
              <a:t>——</a:t>
            </a:r>
            <a:r>
              <a:rPr lang="zh-CN" altLang="en-US" sz="2000" dirty="0" smtClean="0">
                <a:ea typeface="楷体_GB2312"/>
              </a:rPr>
              <a:t>组距数列计算公式：</a:t>
            </a:r>
            <a:endParaRPr lang="en-US" altLang="zh-CN" sz="2000" dirty="0" smtClean="0">
              <a:ea typeface="楷体_GB2312"/>
            </a:endParaRPr>
          </a:p>
          <a:p>
            <a:pPr>
              <a:defRPr/>
            </a:pPr>
            <a:endParaRPr lang="en-US" altLang="zh-CN" sz="2000" dirty="0">
              <a:ea typeface="楷体_GB2312"/>
            </a:endParaRPr>
          </a:p>
          <a:p>
            <a:pPr>
              <a:defRPr/>
            </a:pPr>
            <a:r>
              <a:rPr lang="en-US" altLang="zh-CN" sz="2000" dirty="0" smtClean="0">
                <a:ea typeface="楷体_GB2312"/>
              </a:rPr>
              <a:t>                                                                     </a:t>
            </a:r>
            <a:r>
              <a:rPr lang="en-US" altLang="zh-CN" sz="2000" dirty="0">
                <a:ea typeface="楷体_GB2312"/>
              </a:rPr>
              <a:t> (4.29)</a:t>
            </a:r>
            <a:endParaRPr lang="en-US" altLang="zh-CN" sz="2000" dirty="0" smtClean="0">
              <a:ea typeface="楷体_GB2312"/>
            </a:endParaRPr>
          </a:p>
          <a:p>
            <a:pPr>
              <a:defRPr/>
            </a:pPr>
            <a:r>
              <a:rPr lang="zh-CN" altLang="en-US" sz="2000" dirty="0" smtClean="0">
                <a:ea typeface="楷体_GB2312"/>
              </a:rPr>
              <a:t>或</a:t>
            </a:r>
            <a:endParaRPr lang="en-US" altLang="zh-CN" sz="2000" dirty="0" smtClean="0">
              <a:ea typeface="楷体_GB2312"/>
            </a:endParaRPr>
          </a:p>
          <a:p>
            <a:pPr>
              <a:defRPr/>
            </a:pPr>
            <a:r>
              <a:rPr lang="en-US" altLang="zh-CN" sz="2000" dirty="0" smtClean="0">
                <a:ea typeface="楷体_GB2312"/>
              </a:rPr>
              <a:t>                                                                       </a:t>
            </a:r>
            <a:r>
              <a:rPr lang="en-US" altLang="zh-CN" sz="2000" dirty="0">
                <a:ea typeface="楷体_GB2312"/>
              </a:rPr>
              <a:t>(4.30</a:t>
            </a:r>
            <a:r>
              <a:rPr lang="en-US" altLang="zh-CN" sz="2000" dirty="0" smtClean="0">
                <a:ea typeface="楷体_GB2312"/>
              </a:rPr>
              <a:t>)</a:t>
            </a:r>
            <a:endParaRPr lang="en-US" altLang="zh-CN" sz="2000" dirty="0">
              <a:ea typeface="楷体_GB2312"/>
            </a:endParaRPr>
          </a:p>
          <a:p>
            <a:r>
              <a:rPr lang="zh-CN" altLang="zh-CN" sz="1800" dirty="0" smtClean="0">
                <a:ea typeface="楷体_GB2312"/>
              </a:rPr>
              <a:t>式</a:t>
            </a:r>
            <a:r>
              <a:rPr lang="zh-CN" altLang="zh-CN" sz="1800" dirty="0">
                <a:ea typeface="楷体_GB2312"/>
              </a:rPr>
              <a:t>中：</a:t>
            </a:r>
            <a:r>
              <a:rPr lang="en-US" altLang="zh-CN" sz="1800" i="1" dirty="0">
                <a:ea typeface="楷体_GB2312"/>
              </a:rPr>
              <a:t>M</a:t>
            </a:r>
            <a:r>
              <a:rPr lang="en-US" altLang="zh-CN" sz="1800" i="1" baseline="-25000" dirty="0">
                <a:ea typeface="楷体_GB2312"/>
              </a:rPr>
              <a:t>0</a:t>
            </a:r>
            <a:r>
              <a:rPr lang="zh-CN" altLang="zh-CN" sz="1800" i="1" dirty="0">
                <a:ea typeface="楷体_GB2312"/>
              </a:rPr>
              <a:t>—</a:t>
            </a:r>
            <a:r>
              <a:rPr lang="zh-CN" altLang="zh-CN" sz="1800" dirty="0">
                <a:ea typeface="楷体_GB2312"/>
              </a:rPr>
              <a:t>众数；</a:t>
            </a:r>
          </a:p>
          <a:p>
            <a:r>
              <a:rPr lang="en-US" altLang="zh-CN" sz="1800" i="1" dirty="0">
                <a:ea typeface="楷体_GB2312"/>
              </a:rPr>
              <a:t>L</a:t>
            </a:r>
            <a:r>
              <a:rPr lang="zh-CN" altLang="zh-CN" sz="1800" dirty="0">
                <a:ea typeface="楷体_GB2312"/>
              </a:rPr>
              <a:t>、</a:t>
            </a:r>
            <a:r>
              <a:rPr lang="en-US" altLang="zh-CN" sz="1800" i="1" dirty="0">
                <a:ea typeface="楷体_GB2312"/>
              </a:rPr>
              <a:t>U</a:t>
            </a:r>
            <a:r>
              <a:rPr lang="zh-CN" altLang="zh-CN" sz="1800" i="1" dirty="0">
                <a:ea typeface="楷体_GB2312"/>
              </a:rPr>
              <a:t>—</a:t>
            </a:r>
            <a:r>
              <a:rPr lang="zh-CN" altLang="zh-CN" sz="1800" dirty="0">
                <a:ea typeface="楷体_GB2312"/>
              </a:rPr>
              <a:t>分别为众数组的下限和上限；</a:t>
            </a:r>
          </a:p>
          <a:p>
            <a:r>
              <a:rPr lang="zh-CN" altLang="zh-CN" sz="1800" dirty="0">
                <a:ea typeface="楷体_GB2312"/>
              </a:rPr>
              <a:t>—</a:t>
            </a:r>
            <a:r>
              <a:rPr lang="en-US" altLang="zh-CN" sz="1800" dirty="0">
                <a:ea typeface="楷体_GB2312"/>
              </a:rPr>
              <a:t>	</a:t>
            </a:r>
            <a:r>
              <a:rPr lang="zh-CN" altLang="zh-CN" sz="1800" dirty="0">
                <a:ea typeface="楷体_GB2312"/>
              </a:rPr>
              <a:t>众数组次数与下一组次数之差；</a:t>
            </a:r>
          </a:p>
          <a:p>
            <a:r>
              <a:rPr lang="zh-CN" altLang="zh-CN" sz="1800" dirty="0">
                <a:ea typeface="楷体_GB2312"/>
              </a:rPr>
              <a:t>—众数组次数与上一组次数之差；</a:t>
            </a:r>
          </a:p>
          <a:p>
            <a:r>
              <a:rPr lang="en-US" altLang="zh-CN" sz="1800" i="1" dirty="0">
                <a:ea typeface="楷体_GB2312"/>
              </a:rPr>
              <a:t>d</a:t>
            </a:r>
            <a:r>
              <a:rPr lang="zh-CN" altLang="zh-CN" sz="1800" i="1" dirty="0">
                <a:ea typeface="楷体_GB2312"/>
              </a:rPr>
              <a:t>—</a:t>
            </a:r>
            <a:r>
              <a:rPr lang="zh-CN" altLang="zh-CN" sz="1800" dirty="0">
                <a:ea typeface="楷体_GB2312"/>
              </a:rPr>
              <a:t>众数组的组距。</a:t>
            </a:r>
          </a:p>
          <a:p>
            <a:pPr>
              <a:defRPr/>
            </a:pPr>
            <a:endParaRPr lang="en-US" altLang="zh-CN" sz="2000" dirty="0" smtClean="0">
              <a:ea typeface="楷体_GB2312"/>
            </a:endParaRPr>
          </a:p>
          <a:p>
            <a:pPr>
              <a:defRPr/>
            </a:pPr>
            <a:endParaRPr lang="en-US" altLang="zh-CN" sz="2000" dirty="0">
              <a:ea typeface="楷体_GB2312"/>
            </a:endParaRPr>
          </a:p>
          <a:p>
            <a:pPr>
              <a:defRPr/>
            </a:pPr>
            <a:endParaRPr lang="en-US" altLang="zh-CN" sz="2000" dirty="0" smtClean="0">
              <a:ea typeface="楷体_GB2312"/>
            </a:endParaRP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11450" y="1196690"/>
            <a:ext cx="1723549"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4.2.5 </a:t>
            </a:r>
            <a:r>
              <a:rPr lang="zh-CN" altLang="en-US" dirty="0">
                <a:latin typeface="楷体_GB2312" pitchFamily="49" charset="-122"/>
                <a:ea typeface="楷体_GB2312" pitchFamily="49" charset="-122"/>
              </a:rPr>
              <a:t>众数</a:t>
            </a:r>
            <a:endParaRPr lang="en-US" altLang="zh-CN" dirty="0">
              <a:latin typeface="楷体_GB2312" pitchFamily="49" charset="-122"/>
              <a:ea typeface="楷体_GB2312" pitchFamily="49" charset="-122"/>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2754939223"/>
              </p:ext>
            </p:extLst>
          </p:nvPr>
        </p:nvGraphicFramePr>
        <p:xfrm>
          <a:off x="1187530" y="2852920"/>
          <a:ext cx="2808390" cy="967756"/>
        </p:xfrm>
        <a:graphic>
          <a:graphicData uri="http://schemas.openxmlformats.org/presentationml/2006/ole">
            <p:oleObj spid="_x0000_s68632" name="公式" r:id="rId3" imgW="1409700" imgH="482600" progId="Equation.3">
              <p:embed/>
            </p:oleObj>
          </a:graphicData>
        </a:graphic>
      </p:graphicFrame>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2202906872"/>
              </p:ext>
            </p:extLst>
          </p:nvPr>
        </p:nvGraphicFramePr>
        <p:xfrm>
          <a:off x="1259540" y="3861060"/>
          <a:ext cx="2736380" cy="936613"/>
        </p:xfrm>
        <a:graphic>
          <a:graphicData uri="http://schemas.openxmlformats.org/presentationml/2006/ole">
            <p:oleObj spid="_x0000_s68633" name="公式" r:id="rId4" imgW="1422400" imgH="482600" progId="Equation.3">
              <p:embed/>
            </p:oleObj>
          </a:graphicData>
        </a:graphic>
      </p:graphicFrame>
    </p:spTree>
    <p:extLst>
      <p:ext uri="{BB962C8B-B14F-4D97-AF65-F5344CB8AC3E}">
        <p14:creationId xmlns:p14="http://schemas.microsoft.com/office/powerpoint/2010/main" xmlns="" val="42471368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25</a:t>
            </a:fld>
            <a:r>
              <a:rPr lang="en-US" altLang="zh-CN" sz="800">
                <a:solidFill>
                  <a:schemeClr val="bg1"/>
                </a:solidFill>
              </a:rPr>
              <a:t> ]</a:t>
            </a: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11450" y="1196690"/>
            <a:ext cx="1723549"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4.2.5 </a:t>
            </a:r>
            <a:r>
              <a:rPr lang="zh-CN" altLang="en-US" dirty="0">
                <a:latin typeface="楷体_GB2312" pitchFamily="49" charset="-122"/>
                <a:ea typeface="楷体_GB2312" pitchFamily="49" charset="-122"/>
              </a:rPr>
              <a:t>众数</a:t>
            </a:r>
            <a:endParaRPr lang="en-US" altLang="zh-CN" dirty="0">
              <a:latin typeface="楷体_GB2312" pitchFamily="49" charset="-122"/>
              <a:ea typeface="楷体_GB2312" pitchFamily="49" charset="-122"/>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611450" y="1844780"/>
            <a:ext cx="7489040" cy="461665"/>
          </a:xfrm>
          <a:prstGeom prst="rect">
            <a:avLst/>
          </a:prstGeom>
        </p:spPr>
        <p:txBody>
          <a:bodyPr wrap="square">
            <a:spAutoFit/>
          </a:bodyPr>
          <a:lstStyle/>
          <a:p>
            <a:r>
              <a:rPr lang="zh-CN" altLang="zh-CN" b="1" dirty="0"/>
              <a:t>例</a:t>
            </a:r>
            <a:r>
              <a:rPr lang="en-US" altLang="zh-CN" b="1" dirty="0"/>
              <a:t> 4-13</a:t>
            </a:r>
            <a:r>
              <a:rPr lang="en-US" altLang="zh-CN" dirty="0"/>
              <a:t>  </a:t>
            </a:r>
            <a:r>
              <a:rPr lang="zh-CN" altLang="zh-CN" dirty="0"/>
              <a:t>某乡</a:t>
            </a:r>
            <a:r>
              <a:rPr lang="en-US" altLang="zh-CN" dirty="0"/>
              <a:t>2000</a:t>
            </a:r>
            <a:r>
              <a:rPr lang="zh-CN" altLang="zh-CN" dirty="0"/>
              <a:t>个农户的年收入资料如下：</a:t>
            </a:r>
          </a:p>
        </p:txBody>
      </p:sp>
      <p:graphicFrame>
        <p:nvGraphicFramePr>
          <p:cNvPr id="11" name="表格 10"/>
          <p:cNvGraphicFramePr>
            <a:graphicFrameLocks noGrp="1"/>
          </p:cNvGraphicFramePr>
          <p:nvPr>
            <p:extLst>
              <p:ext uri="{D42A27DB-BD31-4B8C-83A1-F6EECF244321}">
                <p14:modId xmlns:p14="http://schemas.microsoft.com/office/powerpoint/2010/main" xmlns="" val="1577068255"/>
              </p:ext>
            </p:extLst>
          </p:nvPr>
        </p:nvGraphicFramePr>
        <p:xfrm>
          <a:off x="141248" y="2492870"/>
          <a:ext cx="4430752" cy="4118797"/>
        </p:xfrm>
        <a:graphic>
          <a:graphicData uri="http://schemas.openxmlformats.org/drawingml/2006/table">
            <a:tbl>
              <a:tblPr>
                <a:tableStyleId>{E8B1032C-EA38-4F05-BA0D-38AFFFC7BED3}</a:tableStyleId>
              </a:tblPr>
              <a:tblGrid>
                <a:gridCol w="1143127"/>
                <a:gridCol w="1095497"/>
                <a:gridCol w="1096064"/>
                <a:gridCol w="1096064"/>
              </a:tblGrid>
              <a:tr h="392050">
                <a:tc rowSpan="2">
                  <a:txBody>
                    <a:bodyPr/>
                    <a:lstStyle/>
                    <a:p>
                      <a:pPr algn="ctr">
                        <a:lnSpc>
                          <a:spcPct val="150000"/>
                        </a:lnSpc>
                        <a:spcAft>
                          <a:spcPts val="0"/>
                        </a:spcAft>
                      </a:pPr>
                      <a:r>
                        <a:rPr lang="zh-CN" sz="1400" kern="100" dirty="0">
                          <a:effectLst/>
                        </a:rPr>
                        <a:t>年收入额</a:t>
                      </a:r>
                      <a:r>
                        <a:rPr lang="en-US" sz="1400" kern="100" dirty="0">
                          <a:effectLst/>
                        </a:rPr>
                        <a:t>/</a:t>
                      </a:r>
                      <a:r>
                        <a:rPr lang="zh-CN" sz="1400" kern="100" dirty="0">
                          <a:effectLst/>
                        </a:rPr>
                        <a:t>元</a:t>
                      </a:r>
                      <a:endParaRPr lang="zh-CN" sz="1100" kern="100" dirty="0">
                        <a:effectLst/>
                        <a:latin typeface="Times New Roman"/>
                        <a:ea typeface="宋体"/>
                      </a:endParaRPr>
                    </a:p>
                  </a:txBody>
                  <a:tcPr marL="68580" marR="68580" marT="0" marB="0" anchor="ctr"/>
                </a:tc>
                <a:tc rowSpan="2">
                  <a:txBody>
                    <a:bodyPr/>
                    <a:lstStyle/>
                    <a:p>
                      <a:pPr algn="ctr">
                        <a:lnSpc>
                          <a:spcPct val="150000"/>
                        </a:lnSpc>
                        <a:spcAft>
                          <a:spcPts val="0"/>
                        </a:spcAft>
                      </a:pPr>
                      <a:r>
                        <a:rPr lang="zh-CN" sz="1400" kern="100" dirty="0">
                          <a:effectLst/>
                        </a:rPr>
                        <a:t>农户数</a:t>
                      </a:r>
                      <a:r>
                        <a:rPr lang="en-US" sz="1400" kern="100" dirty="0">
                          <a:effectLst/>
                        </a:rPr>
                        <a:t>/</a:t>
                      </a:r>
                      <a:r>
                        <a:rPr lang="zh-CN" sz="1400" kern="100" dirty="0">
                          <a:effectLst/>
                        </a:rPr>
                        <a:t>人</a:t>
                      </a:r>
                      <a:endParaRPr lang="zh-CN" sz="1100" kern="100" dirty="0">
                        <a:effectLst/>
                        <a:latin typeface="Times New Roman"/>
                        <a:ea typeface="宋体"/>
                      </a:endParaRPr>
                    </a:p>
                  </a:txBody>
                  <a:tcPr marL="68580" marR="68580" marT="0" marB="0" anchor="ctr"/>
                </a:tc>
                <a:tc gridSpan="2">
                  <a:txBody>
                    <a:bodyPr/>
                    <a:lstStyle/>
                    <a:p>
                      <a:pPr algn="ctr">
                        <a:lnSpc>
                          <a:spcPct val="150000"/>
                        </a:lnSpc>
                        <a:spcAft>
                          <a:spcPts val="0"/>
                        </a:spcAft>
                      </a:pPr>
                      <a:r>
                        <a:rPr lang="zh-CN" sz="1400" kern="100" dirty="0">
                          <a:effectLst/>
                        </a:rPr>
                        <a:t>累计户数</a:t>
                      </a:r>
                      <a:endParaRPr lang="zh-CN" sz="1100" kern="100" dirty="0">
                        <a:effectLst/>
                        <a:latin typeface="Times New Roman"/>
                        <a:ea typeface="宋体"/>
                      </a:endParaRPr>
                    </a:p>
                  </a:txBody>
                  <a:tcPr marL="68580" marR="68580" marT="0" marB="0" anchor="ctr"/>
                </a:tc>
                <a:tc hMerge="1">
                  <a:txBody>
                    <a:bodyPr/>
                    <a:lstStyle/>
                    <a:p>
                      <a:endParaRPr lang="zh-CN" altLang="en-US"/>
                    </a:p>
                  </a:txBody>
                  <a:tcPr/>
                </a:tc>
              </a:tr>
              <a:tr h="320040">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1400" kern="100">
                          <a:effectLst/>
                        </a:rPr>
                        <a:t>向上累计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向下累计</a:t>
                      </a:r>
                      <a:endParaRPr lang="zh-CN" sz="1100" kern="100">
                        <a:effectLst/>
                        <a:latin typeface="Times New Roman"/>
                        <a:ea typeface="宋体"/>
                      </a:endParaRPr>
                    </a:p>
                  </a:txBody>
                  <a:tcPr marL="68580" marR="68580" marT="0" marB="0" anchor="ctr"/>
                </a:tc>
              </a:tr>
              <a:tr h="3086667">
                <a:tc>
                  <a:txBody>
                    <a:bodyPr/>
                    <a:lstStyle/>
                    <a:p>
                      <a:pPr algn="ctr">
                        <a:lnSpc>
                          <a:spcPct val="150000"/>
                        </a:lnSpc>
                        <a:spcAft>
                          <a:spcPts val="0"/>
                        </a:spcAft>
                      </a:pPr>
                      <a:r>
                        <a:rPr lang="en-US" sz="1400" kern="100">
                          <a:effectLst/>
                        </a:rPr>
                        <a:t>600~800</a:t>
                      </a:r>
                      <a:endParaRPr lang="zh-CN" sz="1100" kern="100">
                        <a:effectLst/>
                      </a:endParaRPr>
                    </a:p>
                    <a:p>
                      <a:pPr algn="ctr">
                        <a:lnSpc>
                          <a:spcPct val="150000"/>
                        </a:lnSpc>
                        <a:spcAft>
                          <a:spcPts val="0"/>
                        </a:spcAft>
                      </a:pPr>
                      <a:r>
                        <a:rPr lang="en-US" sz="1400" kern="100">
                          <a:effectLst/>
                        </a:rPr>
                        <a:t>800~1000</a:t>
                      </a:r>
                      <a:endParaRPr lang="zh-CN" sz="1100" kern="100">
                        <a:effectLst/>
                      </a:endParaRPr>
                    </a:p>
                    <a:p>
                      <a:pPr algn="ctr">
                        <a:lnSpc>
                          <a:spcPct val="150000"/>
                        </a:lnSpc>
                        <a:spcAft>
                          <a:spcPts val="0"/>
                        </a:spcAft>
                      </a:pPr>
                      <a:r>
                        <a:rPr lang="en-US" sz="1400" kern="100">
                          <a:effectLst/>
                        </a:rPr>
                        <a:t>1000~1200</a:t>
                      </a:r>
                      <a:endParaRPr lang="zh-CN" sz="1100" kern="100">
                        <a:effectLst/>
                      </a:endParaRPr>
                    </a:p>
                    <a:p>
                      <a:pPr algn="ctr">
                        <a:lnSpc>
                          <a:spcPct val="150000"/>
                        </a:lnSpc>
                        <a:spcAft>
                          <a:spcPts val="0"/>
                        </a:spcAft>
                      </a:pPr>
                      <a:r>
                        <a:rPr lang="en-US" sz="1400" kern="100">
                          <a:effectLst/>
                        </a:rPr>
                        <a:t>1200~1400</a:t>
                      </a:r>
                      <a:endParaRPr lang="zh-CN" sz="1100" kern="100">
                        <a:effectLst/>
                      </a:endParaRPr>
                    </a:p>
                    <a:p>
                      <a:pPr algn="ctr">
                        <a:lnSpc>
                          <a:spcPct val="150000"/>
                        </a:lnSpc>
                        <a:spcAft>
                          <a:spcPts val="0"/>
                        </a:spcAft>
                      </a:pPr>
                      <a:r>
                        <a:rPr lang="en-US" sz="1400" kern="100">
                          <a:effectLst/>
                        </a:rPr>
                        <a:t>1400~1600</a:t>
                      </a:r>
                      <a:endParaRPr lang="zh-CN" sz="1100" kern="100">
                        <a:effectLst/>
                      </a:endParaRPr>
                    </a:p>
                    <a:p>
                      <a:pPr algn="ctr">
                        <a:lnSpc>
                          <a:spcPct val="150000"/>
                        </a:lnSpc>
                        <a:spcAft>
                          <a:spcPts val="0"/>
                        </a:spcAft>
                      </a:pPr>
                      <a:r>
                        <a:rPr lang="en-US" sz="1400" kern="100">
                          <a:effectLst/>
                        </a:rPr>
                        <a:t>1600~1800</a:t>
                      </a:r>
                      <a:endParaRPr lang="zh-CN" sz="1100" kern="100">
                        <a:effectLst/>
                      </a:endParaRPr>
                    </a:p>
                    <a:p>
                      <a:pPr algn="ctr">
                        <a:lnSpc>
                          <a:spcPct val="150000"/>
                        </a:lnSpc>
                        <a:spcAft>
                          <a:spcPts val="0"/>
                        </a:spcAft>
                      </a:pPr>
                      <a:r>
                        <a:rPr lang="en-US" sz="1400" kern="100">
                          <a:effectLst/>
                        </a:rPr>
                        <a:t>1800~2000</a:t>
                      </a:r>
                      <a:endParaRPr lang="zh-CN" sz="1100" kern="100">
                        <a:effectLst/>
                      </a:endParaRPr>
                    </a:p>
                    <a:p>
                      <a:pPr algn="ctr">
                        <a:lnSpc>
                          <a:spcPct val="150000"/>
                        </a:lnSpc>
                        <a:spcAft>
                          <a:spcPts val="0"/>
                        </a:spcAft>
                      </a:pPr>
                      <a:r>
                        <a:rPr lang="en-US" sz="1400" kern="100">
                          <a:effectLst/>
                        </a:rPr>
                        <a:t>2000</a:t>
                      </a:r>
                      <a:r>
                        <a:rPr lang="zh-CN" sz="1400" kern="100">
                          <a:effectLst/>
                        </a:rPr>
                        <a:t>以上</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150</a:t>
                      </a:r>
                      <a:endParaRPr lang="zh-CN" sz="1100" kern="100" dirty="0">
                        <a:effectLst/>
                      </a:endParaRPr>
                    </a:p>
                    <a:p>
                      <a:pPr algn="ctr">
                        <a:lnSpc>
                          <a:spcPct val="150000"/>
                        </a:lnSpc>
                        <a:spcAft>
                          <a:spcPts val="0"/>
                        </a:spcAft>
                      </a:pPr>
                      <a:r>
                        <a:rPr lang="en-US" sz="1400" kern="100" dirty="0">
                          <a:effectLst/>
                        </a:rPr>
                        <a:t>300</a:t>
                      </a:r>
                      <a:endParaRPr lang="zh-CN" sz="1100" kern="100" dirty="0">
                        <a:effectLst/>
                      </a:endParaRPr>
                    </a:p>
                    <a:p>
                      <a:pPr algn="ctr">
                        <a:lnSpc>
                          <a:spcPct val="150000"/>
                        </a:lnSpc>
                        <a:spcAft>
                          <a:spcPts val="0"/>
                        </a:spcAft>
                      </a:pPr>
                      <a:r>
                        <a:rPr lang="en-US" sz="1400" kern="100" dirty="0">
                          <a:effectLst/>
                        </a:rPr>
                        <a:t>600</a:t>
                      </a:r>
                      <a:endParaRPr lang="zh-CN" sz="1100" kern="100" dirty="0">
                        <a:effectLst/>
                      </a:endParaRPr>
                    </a:p>
                    <a:p>
                      <a:pPr algn="ctr">
                        <a:lnSpc>
                          <a:spcPct val="150000"/>
                        </a:lnSpc>
                        <a:spcAft>
                          <a:spcPts val="0"/>
                        </a:spcAft>
                      </a:pPr>
                      <a:r>
                        <a:rPr lang="en-US" sz="1400" kern="100" dirty="0">
                          <a:effectLst/>
                        </a:rPr>
                        <a:t>450</a:t>
                      </a:r>
                      <a:endParaRPr lang="zh-CN" sz="1100" kern="100" dirty="0">
                        <a:effectLst/>
                      </a:endParaRPr>
                    </a:p>
                    <a:p>
                      <a:pPr algn="ctr">
                        <a:lnSpc>
                          <a:spcPct val="150000"/>
                        </a:lnSpc>
                        <a:spcAft>
                          <a:spcPts val="0"/>
                        </a:spcAft>
                      </a:pPr>
                      <a:r>
                        <a:rPr lang="en-US" sz="1400" kern="100" dirty="0">
                          <a:effectLst/>
                        </a:rPr>
                        <a:t>200</a:t>
                      </a:r>
                      <a:endParaRPr lang="zh-CN" sz="1100" kern="100" dirty="0">
                        <a:effectLst/>
                      </a:endParaRPr>
                    </a:p>
                    <a:p>
                      <a:pPr algn="ctr">
                        <a:lnSpc>
                          <a:spcPct val="150000"/>
                        </a:lnSpc>
                        <a:spcAft>
                          <a:spcPts val="0"/>
                        </a:spcAft>
                      </a:pPr>
                      <a:r>
                        <a:rPr lang="en-US" sz="1400" kern="100" dirty="0">
                          <a:effectLst/>
                        </a:rPr>
                        <a:t>140</a:t>
                      </a:r>
                      <a:endParaRPr lang="zh-CN" sz="1100" kern="100" dirty="0">
                        <a:effectLst/>
                      </a:endParaRPr>
                    </a:p>
                    <a:p>
                      <a:pPr algn="ctr">
                        <a:lnSpc>
                          <a:spcPct val="150000"/>
                        </a:lnSpc>
                        <a:spcAft>
                          <a:spcPts val="0"/>
                        </a:spcAft>
                      </a:pPr>
                      <a:r>
                        <a:rPr lang="en-US" sz="1400" kern="100" dirty="0">
                          <a:effectLst/>
                        </a:rPr>
                        <a:t>100</a:t>
                      </a:r>
                      <a:endParaRPr lang="zh-CN" sz="1100" kern="100" dirty="0">
                        <a:effectLst/>
                      </a:endParaRPr>
                    </a:p>
                    <a:p>
                      <a:pPr algn="ctr">
                        <a:lnSpc>
                          <a:spcPct val="150000"/>
                        </a:lnSpc>
                        <a:spcAft>
                          <a:spcPts val="0"/>
                        </a:spcAft>
                      </a:pPr>
                      <a:r>
                        <a:rPr lang="en-US" sz="1400" kern="100" dirty="0">
                          <a:effectLst/>
                        </a:rPr>
                        <a:t>60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150</a:t>
                      </a:r>
                      <a:endParaRPr lang="zh-CN" sz="1100" kern="100" dirty="0">
                        <a:effectLst/>
                      </a:endParaRPr>
                    </a:p>
                    <a:p>
                      <a:pPr algn="ctr">
                        <a:lnSpc>
                          <a:spcPct val="150000"/>
                        </a:lnSpc>
                        <a:spcAft>
                          <a:spcPts val="0"/>
                        </a:spcAft>
                      </a:pPr>
                      <a:r>
                        <a:rPr lang="en-US" sz="1400" kern="100" dirty="0">
                          <a:effectLst/>
                        </a:rPr>
                        <a:t>450</a:t>
                      </a:r>
                      <a:endParaRPr lang="zh-CN" sz="1100" kern="100" dirty="0">
                        <a:effectLst/>
                      </a:endParaRPr>
                    </a:p>
                    <a:p>
                      <a:pPr algn="ctr">
                        <a:lnSpc>
                          <a:spcPct val="150000"/>
                        </a:lnSpc>
                        <a:spcAft>
                          <a:spcPts val="0"/>
                        </a:spcAft>
                      </a:pPr>
                      <a:r>
                        <a:rPr lang="en-US" sz="1400" kern="100" dirty="0">
                          <a:effectLst/>
                        </a:rPr>
                        <a:t>1050</a:t>
                      </a:r>
                      <a:endParaRPr lang="zh-CN" sz="1100" kern="100" dirty="0">
                        <a:effectLst/>
                      </a:endParaRPr>
                    </a:p>
                    <a:p>
                      <a:pPr algn="ctr">
                        <a:lnSpc>
                          <a:spcPct val="150000"/>
                        </a:lnSpc>
                        <a:spcAft>
                          <a:spcPts val="0"/>
                        </a:spcAft>
                      </a:pPr>
                      <a:r>
                        <a:rPr lang="en-US" sz="1400" kern="100" dirty="0">
                          <a:effectLst/>
                        </a:rPr>
                        <a:t>1500</a:t>
                      </a:r>
                      <a:endParaRPr lang="zh-CN" sz="1100" kern="100" dirty="0">
                        <a:effectLst/>
                      </a:endParaRPr>
                    </a:p>
                    <a:p>
                      <a:pPr algn="ctr">
                        <a:lnSpc>
                          <a:spcPct val="150000"/>
                        </a:lnSpc>
                        <a:spcAft>
                          <a:spcPts val="0"/>
                        </a:spcAft>
                      </a:pPr>
                      <a:r>
                        <a:rPr lang="en-US" sz="1400" kern="100" dirty="0">
                          <a:effectLst/>
                        </a:rPr>
                        <a:t>1700</a:t>
                      </a:r>
                      <a:endParaRPr lang="zh-CN" sz="1100" kern="100" dirty="0">
                        <a:effectLst/>
                      </a:endParaRPr>
                    </a:p>
                    <a:p>
                      <a:pPr algn="ctr">
                        <a:lnSpc>
                          <a:spcPct val="150000"/>
                        </a:lnSpc>
                        <a:spcAft>
                          <a:spcPts val="0"/>
                        </a:spcAft>
                      </a:pPr>
                      <a:r>
                        <a:rPr lang="en-US" sz="1400" kern="100" dirty="0">
                          <a:effectLst/>
                        </a:rPr>
                        <a:t>1840</a:t>
                      </a:r>
                      <a:endParaRPr lang="zh-CN" sz="1100" kern="100" dirty="0">
                        <a:effectLst/>
                      </a:endParaRPr>
                    </a:p>
                    <a:p>
                      <a:pPr algn="ctr">
                        <a:lnSpc>
                          <a:spcPct val="150000"/>
                        </a:lnSpc>
                        <a:spcAft>
                          <a:spcPts val="0"/>
                        </a:spcAft>
                      </a:pPr>
                      <a:r>
                        <a:rPr lang="en-US" sz="1400" kern="100" dirty="0">
                          <a:effectLst/>
                        </a:rPr>
                        <a:t>1940</a:t>
                      </a:r>
                      <a:endParaRPr lang="zh-CN" sz="1100" kern="100" dirty="0">
                        <a:effectLst/>
                      </a:endParaRPr>
                    </a:p>
                    <a:p>
                      <a:pPr algn="ctr">
                        <a:lnSpc>
                          <a:spcPct val="150000"/>
                        </a:lnSpc>
                        <a:spcAft>
                          <a:spcPts val="0"/>
                        </a:spcAft>
                      </a:pPr>
                      <a:r>
                        <a:rPr lang="en-US" sz="1400" kern="100" dirty="0">
                          <a:effectLst/>
                        </a:rPr>
                        <a:t>2000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2000</a:t>
                      </a:r>
                      <a:endParaRPr lang="zh-CN" sz="1100" kern="100">
                        <a:effectLst/>
                      </a:endParaRPr>
                    </a:p>
                    <a:p>
                      <a:pPr algn="ctr">
                        <a:lnSpc>
                          <a:spcPct val="150000"/>
                        </a:lnSpc>
                        <a:spcAft>
                          <a:spcPts val="0"/>
                        </a:spcAft>
                      </a:pPr>
                      <a:r>
                        <a:rPr lang="en-US" sz="1400" kern="100">
                          <a:effectLst/>
                        </a:rPr>
                        <a:t>1850</a:t>
                      </a:r>
                      <a:endParaRPr lang="zh-CN" sz="1100" kern="100">
                        <a:effectLst/>
                      </a:endParaRPr>
                    </a:p>
                    <a:p>
                      <a:pPr algn="ctr">
                        <a:lnSpc>
                          <a:spcPct val="150000"/>
                        </a:lnSpc>
                        <a:spcAft>
                          <a:spcPts val="0"/>
                        </a:spcAft>
                      </a:pPr>
                      <a:r>
                        <a:rPr lang="en-US" sz="1400" kern="100">
                          <a:effectLst/>
                        </a:rPr>
                        <a:t>1550</a:t>
                      </a:r>
                      <a:endParaRPr lang="zh-CN" sz="1100" kern="100">
                        <a:effectLst/>
                      </a:endParaRPr>
                    </a:p>
                    <a:p>
                      <a:pPr algn="ctr">
                        <a:lnSpc>
                          <a:spcPct val="150000"/>
                        </a:lnSpc>
                        <a:spcAft>
                          <a:spcPts val="0"/>
                        </a:spcAft>
                      </a:pPr>
                      <a:r>
                        <a:rPr lang="en-US" sz="1400" kern="100">
                          <a:effectLst/>
                        </a:rPr>
                        <a:t>950</a:t>
                      </a:r>
                      <a:endParaRPr lang="zh-CN" sz="1100" kern="100">
                        <a:effectLst/>
                      </a:endParaRPr>
                    </a:p>
                    <a:p>
                      <a:pPr algn="ctr">
                        <a:lnSpc>
                          <a:spcPct val="150000"/>
                        </a:lnSpc>
                        <a:spcAft>
                          <a:spcPts val="0"/>
                        </a:spcAft>
                      </a:pPr>
                      <a:r>
                        <a:rPr lang="en-US" sz="1400" kern="100">
                          <a:effectLst/>
                        </a:rPr>
                        <a:t>500</a:t>
                      </a:r>
                      <a:endParaRPr lang="zh-CN" sz="1100" kern="100">
                        <a:effectLst/>
                      </a:endParaRPr>
                    </a:p>
                    <a:p>
                      <a:pPr algn="ctr">
                        <a:lnSpc>
                          <a:spcPct val="150000"/>
                        </a:lnSpc>
                        <a:spcAft>
                          <a:spcPts val="0"/>
                        </a:spcAft>
                      </a:pPr>
                      <a:r>
                        <a:rPr lang="en-US" sz="1400" kern="100">
                          <a:effectLst/>
                        </a:rPr>
                        <a:t>300</a:t>
                      </a:r>
                      <a:endParaRPr lang="zh-CN" sz="1100" kern="100">
                        <a:effectLst/>
                      </a:endParaRPr>
                    </a:p>
                    <a:p>
                      <a:pPr algn="ctr">
                        <a:lnSpc>
                          <a:spcPct val="150000"/>
                        </a:lnSpc>
                        <a:spcAft>
                          <a:spcPts val="0"/>
                        </a:spcAft>
                      </a:pPr>
                      <a:r>
                        <a:rPr lang="en-US" sz="1400" kern="100">
                          <a:effectLst/>
                        </a:rPr>
                        <a:t>160</a:t>
                      </a:r>
                      <a:endParaRPr lang="zh-CN" sz="1100" kern="100">
                        <a:effectLst/>
                      </a:endParaRPr>
                    </a:p>
                    <a:p>
                      <a:pPr algn="ctr">
                        <a:lnSpc>
                          <a:spcPct val="150000"/>
                        </a:lnSpc>
                        <a:spcAft>
                          <a:spcPts val="0"/>
                        </a:spcAft>
                      </a:pPr>
                      <a:r>
                        <a:rPr lang="en-US" sz="1400" kern="100">
                          <a:effectLst/>
                        </a:rPr>
                        <a:t>60</a:t>
                      </a:r>
                      <a:endParaRPr lang="zh-CN" sz="1100" kern="100">
                        <a:effectLst/>
                        <a:latin typeface="Times New Roman"/>
                        <a:ea typeface="宋体"/>
                      </a:endParaRPr>
                    </a:p>
                  </a:txBody>
                  <a:tcPr marL="68580" marR="68580" marT="0" marB="0" anchor="ctr"/>
                </a:tc>
              </a:tr>
              <a:tr h="320040">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2000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a:t>
                      </a:r>
                      <a:endParaRPr lang="zh-CN" sz="1100" kern="100" dirty="0">
                        <a:effectLst/>
                        <a:latin typeface="Times New Roman"/>
                        <a:ea typeface="宋体"/>
                      </a:endParaRPr>
                    </a:p>
                  </a:txBody>
                  <a:tcPr marL="68580" marR="68580" marT="0" marB="0" anchor="ctr"/>
                </a:tc>
              </a:tr>
            </a:tbl>
          </a:graphicData>
        </a:graphic>
      </p:graphicFrame>
      <p:sp>
        <p:nvSpPr>
          <p:cNvPr id="17" name="矩形 16"/>
          <p:cNvSpPr/>
          <p:nvPr/>
        </p:nvSpPr>
        <p:spPr>
          <a:xfrm>
            <a:off x="4754162" y="2315422"/>
            <a:ext cx="4066428" cy="4924425"/>
          </a:xfrm>
          <a:prstGeom prst="rect">
            <a:avLst/>
          </a:prstGeom>
        </p:spPr>
        <p:txBody>
          <a:bodyPr wrap="square">
            <a:spAutoFit/>
          </a:bodyPr>
          <a:lstStyle/>
          <a:p>
            <a:r>
              <a:rPr lang="zh-CN" altLang="en-US" sz="1800" dirty="0" smtClean="0"/>
              <a:t>从表中可看出，次数最多的农户数是</a:t>
            </a:r>
            <a:r>
              <a:rPr lang="en-US" altLang="zh-CN" sz="1800" dirty="0" smtClean="0"/>
              <a:t>600</a:t>
            </a:r>
            <a:r>
              <a:rPr lang="zh-CN" altLang="en-US" sz="1800" dirty="0" smtClean="0"/>
              <a:t>，因而，</a:t>
            </a:r>
            <a:r>
              <a:rPr lang="en-US" altLang="zh-CN" sz="1800" dirty="0" smtClean="0"/>
              <a:t>1000~1200</a:t>
            </a:r>
            <a:r>
              <a:rPr lang="zh-CN" altLang="en-US" sz="1800" dirty="0" smtClean="0"/>
              <a:t>就是众数所在的组。则：</a:t>
            </a:r>
            <a:r>
              <a:rPr lang="en-US" altLang="zh-CN" sz="1800" dirty="0" smtClean="0"/>
              <a:t>L=1000</a:t>
            </a:r>
            <a:r>
              <a:rPr lang="zh-CN" altLang="en-US" sz="1800" dirty="0" smtClean="0"/>
              <a:t>元，</a:t>
            </a:r>
            <a:r>
              <a:rPr lang="en-US" altLang="zh-CN" sz="1800" dirty="0" smtClean="0"/>
              <a:t>U=1200</a:t>
            </a:r>
            <a:r>
              <a:rPr lang="zh-CN" altLang="en-US" sz="1800" dirty="0" smtClean="0"/>
              <a:t>元， </a:t>
            </a:r>
            <a:r>
              <a:rPr lang="en-US" altLang="zh-CN" sz="1800" dirty="0" smtClean="0"/>
              <a:t>=300</a:t>
            </a:r>
            <a:r>
              <a:rPr lang="zh-CN" altLang="en-US" sz="1800" dirty="0" smtClean="0"/>
              <a:t>户， </a:t>
            </a:r>
            <a:r>
              <a:rPr lang="en-US" altLang="zh-CN" sz="1800" dirty="0" smtClean="0"/>
              <a:t>=150</a:t>
            </a:r>
            <a:r>
              <a:rPr lang="zh-CN" altLang="en-US" sz="1800" dirty="0" smtClean="0"/>
              <a:t>户，</a:t>
            </a:r>
            <a:r>
              <a:rPr lang="en-US" altLang="zh-CN" sz="1800" dirty="0" smtClean="0"/>
              <a:t>d=200</a:t>
            </a:r>
            <a:r>
              <a:rPr lang="zh-CN" altLang="en-US" sz="1800" dirty="0" smtClean="0"/>
              <a:t>户</a:t>
            </a:r>
            <a:r>
              <a:rPr lang="zh-CN" altLang="en-US" sz="2000" dirty="0" smtClean="0"/>
              <a:t>。</a:t>
            </a:r>
            <a:endParaRPr lang="en-US" altLang="zh-CN" sz="2000" dirty="0" smtClean="0"/>
          </a:p>
          <a:p>
            <a:r>
              <a:rPr lang="zh-CN" altLang="zh-CN" sz="1600" dirty="0"/>
              <a:t>按上限公式</a:t>
            </a:r>
            <a:r>
              <a:rPr lang="zh-CN" altLang="zh-CN" sz="1600" dirty="0" smtClean="0"/>
              <a:t>计算</a:t>
            </a:r>
            <a:endParaRPr lang="en-US" altLang="zh-CN" sz="1600" dirty="0" smtClean="0"/>
          </a:p>
          <a:p>
            <a:endParaRPr lang="en-US" altLang="zh-CN" sz="1600" dirty="0"/>
          </a:p>
          <a:p>
            <a:endParaRPr lang="en-US" altLang="zh-CN" sz="1600" dirty="0" smtClean="0"/>
          </a:p>
          <a:p>
            <a:r>
              <a:rPr lang="en-US" altLang="zh-CN" sz="1800" dirty="0" smtClean="0"/>
              <a:t>= </a:t>
            </a:r>
            <a:r>
              <a:rPr lang="en-US" altLang="zh-CN" sz="1800" dirty="0"/>
              <a:t>1133.33</a:t>
            </a:r>
            <a:r>
              <a:rPr lang="zh-CN" altLang="zh-CN" sz="1800" dirty="0"/>
              <a:t>元</a:t>
            </a:r>
            <a:endParaRPr lang="zh-CN" altLang="zh-CN" sz="1600" dirty="0"/>
          </a:p>
          <a:p>
            <a:r>
              <a:rPr lang="zh-CN" altLang="zh-CN" sz="1600" dirty="0"/>
              <a:t>按下限公式计算</a:t>
            </a:r>
          </a:p>
          <a:p>
            <a:endParaRPr lang="zh-CN" altLang="zh-CN" sz="1600" dirty="0"/>
          </a:p>
          <a:p>
            <a:endParaRPr lang="en-US" altLang="zh-CN" sz="2000" dirty="0" smtClean="0"/>
          </a:p>
          <a:p>
            <a:r>
              <a:rPr lang="en-US" altLang="zh-CN" sz="1800" dirty="0"/>
              <a:t>= 1133.33</a:t>
            </a:r>
            <a:r>
              <a:rPr lang="zh-CN" altLang="zh-CN" sz="1800" dirty="0"/>
              <a:t>元</a:t>
            </a:r>
          </a:p>
          <a:p>
            <a:endParaRPr lang="zh-CN" altLang="en-US" sz="2000" dirty="0"/>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xmlns="" val="3588483679"/>
              </p:ext>
            </p:extLst>
          </p:nvPr>
        </p:nvGraphicFramePr>
        <p:xfrm>
          <a:off x="4754162" y="3861059"/>
          <a:ext cx="4194576" cy="632059"/>
        </p:xfrm>
        <a:graphic>
          <a:graphicData uri="http://schemas.openxmlformats.org/presentationml/2006/ole">
            <p:oleObj spid="_x0000_s69661" name="公式" r:id="rId3" imgW="2781300" imgH="419100" progId="Equation.3">
              <p:embed/>
            </p:oleObj>
          </a:graphicData>
        </a:graphic>
      </p:graphicFrame>
      <p:sp>
        <p:nvSpPr>
          <p:cNvPr id="20"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xmlns="" val="1544625263"/>
              </p:ext>
            </p:extLst>
          </p:nvPr>
        </p:nvGraphicFramePr>
        <p:xfrm>
          <a:off x="4756670" y="5445279"/>
          <a:ext cx="4192067" cy="638239"/>
        </p:xfrm>
        <a:graphic>
          <a:graphicData uri="http://schemas.openxmlformats.org/presentationml/2006/ole">
            <p:oleObj spid="_x0000_s69662" name="公式" r:id="rId4" imgW="2755900" imgH="419100" progId="Equation.3">
              <p:embed/>
            </p:oleObj>
          </a:graphicData>
        </a:graphic>
      </p:graphicFrame>
      <p:sp>
        <p:nvSpPr>
          <p:cNvPr id="22" name="Rectangle 10"/>
          <p:cNvSpPr>
            <a:spLocks noChangeArrowheads="1"/>
          </p:cNvSpPr>
          <p:nvPr/>
        </p:nvSpPr>
        <p:spPr bwMode="auto">
          <a:xfrm>
            <a:off x="0" y="8763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zh-CN" altLang="zh-CN" sz="24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xmlns="" val="26702488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26</a:t>
            </a:fld>
            <a:r>
              <a:rPr lang="en-US" altLang="zh-CN" sz="800">
                <a:solidFill>
                  <a:schemeClr val="bg1"/>
                </a:solidFill>
              </a:rPr>
              <a:t> ]</a:t>
            </a: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11450" y="1196690"/>
            <a:ext cx="1723549"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4.2.5 </a:t>
            </a:r>
            <a:r>
              <a:rPr lang="zh-CN" altLang="en-US" dirty="0">
                <a:latin typeface="楷体_GB2312" pitchFamily="49" charset="-122"/>
                <a:ea typeface="楷体_GB2312" pitchFamily="49" charset="-122"/>
              </a:rPr>
              <a:t>众数</a:t>
            </a:r>
            <a:endParaRPr lang="en-US" altLang="zh-CN" dirty="0">
              <a:latin typeface="楷体_GB2312" pitchFamily="49" charset="-122"/>
              <a:ea typeface="楷体_GB2312" pitchFamily="49" charset="-122"/>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8763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zh-CN" altLang="zh-CN"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 name="矩形 5"/>
          <p:cNvSpPr/>
          <p:nvPr/>
        </p:nvSpPr>
        <p:spPr>
          <a:xfrm>
            <a:off x="611450" y="1988800"/>
            <a:ext cx="8021375" cy="4154984"/>
          </a:xfrm>
          <a:prstGeom prst="rect">
            <a:avLst/>
          </a:prstGeom>
        </p:spPr>
        <p:txBody>
          <a:bodyPr wrap="square">
            <a:spAutoFit/>
          </a:bodyPr>
          <a:lstStyle/>
          <a:p>
            <a:pPr>
              <a:defRPr/>
            </a:pPr>
            <a:r>
              <a:rPr lang="en-US" altLang="zh-CN" dirty="0" smtClean="0">
                <a:effectLst>
                  <a:outerShdw blurRad="38100" dist="38100" dir="2700000" algn="tl">
                    <a:srgbClr val="000000">
                      <a:alpha val="43137"/>
                    </a:srgbClr>
                  </a:outerShdw>
                </a:effectLst>
                <a:latin typeface="楷体_GB2312" pitchFamily="49" charset="-122"/>
                <a:ea typeface="楷体_GB2312"/>
              </a:rPr>
              <a:t>2.</a:t>
            </a:r>
            <a:r>
              <a:rPr lang="zh-CN" altLang="en-US" dirty="0" smtClean="0">
                <a:effectLst>
                  <a:outerShdw blurRad="38100" dist="38100" dir="2700000" algn="tl">
                    <a:srgbClr val="000000">
                      <a:alpha val="43137"/>
                    </a:srgbClr>
                  </a:outerShdw>
                </a:effectLst>
                <a:ea typeface="楷体_GB2312"/>
              </a:rPr>
              <a:t>众数</a:t>
            </a:r>
            <a:r>
              <a:rPr lang="zh-CN" altLang="en-US" dirty="0" smtClean="0">
                <a:effectLst>
                  <a:outerShdw blurRad="38100" dist="38100" dir="2700000" algn="tl">
                    <a:srgbClr val="000000">
                      <a:alpha val="43137"/>
                    </a:srgbClr>
                  </a:outerShdw>
                </a:effectLst>
                <a:ea typeface="楷体_GB2312"/>
              </a:rPr>
              <a:t>的特点</a:t>
            </a:r>
            <a:endParaRPr lang="en-US" altLang="zh-CN" dirty="0" smtClean="0">
              <a:effectLst>
                <a:outerShdw blurRad="38100" dist="38100" dir="2700000" algn="tl">
                  <a:srgbClr val="000000">
                    <a:alpha val="43137"/>
                  </a:srgbClr>
                </a:outerShdw>
              </a:effectLst>
              <a:ea typeface="楷体_GB2312"/>
            </a:endParaRPr>
          </a:p>
          <a:p>
            <a:pPr marL="457200" indent="-457200">
              <a:defRPr/>
            </a:pPr>
            <a:r>
              <a:rPr lang="zh-CN" altLang="en-US" dirty="0" smtClean="0">
                <a:ea typeface="楷体_GB2312"/>
              </a:rPr>
              <a:t>（</a:t>
            </a:r>
            <a:r>
              <a:rPr lang="en-US" altLang="zh-CN" dirty="0" smtClean="0">
                <a:ea typeface="楷体_GB2312"/>
              </a:rPr>
              <a:t>1</a:t>
            </a:r>
            <a:r>
              <a:rPr lang="zh-CN" altLang="en-US" dirty="0" smtClean="0">
                <a:ea typeface="楷体_GB2312"/>
              </a:rPr>
              <a:t>）</a:t>
            </a:r>
            <a:r>
              <a:rPr lang="zh-CN" altLang="zh-CN" dirty="0" smtClean="0">
                <a:ea typeface="楷体_GB2312"/>
              </a:rPr>
              <a:t>众数</a:t>
            </a:r>
            <a:r>
              <a:rPr lang="zh-CN" altLang="zh-CN" dirty="0">
                <a:ea typeface="楷体_GB2312"/>
              </a:rPr>
              <a:t>也是根据位置确定的平均指标，它同中位数类似，也不受变量值中异常变量值的影响</a:t>
            </a:r>
            <a:r>
              <a:rPr lang="zh-CN" altLang="zh-CN" dirty="0" smtClean="0">
                <a:ea typeface="楷体_GB2312"/>
              </a:rPr>
              <a:t>。</a:t>
            </a:r>
            <a:endParaRPr lang="en-US" altLang="zh-CN" dirty="0" smtClean="0">
              <a:ea typeface="楷体_GB2312"/>
            </a:endParaRPr>
          </a:p>
          <a:p>
            <a:pPr marL="457200" indent="-457200">
              <a:defRPr/>
            </a:pPr>
            <a:r>
              <a:rPr lang="zh-CN" altLang="en-US" dirty="0" smtClean="0">
                <a:ea typeface="楷体_GB2312"/>
              </a:rPr>
              <a:t>（</a:t>
            </a:r>
            <a:r>
              <a:rPr lang="en-US" altLang="zh-CN" dirty="0" smtClean="0">
                <a:ea typeface="楷体_GB2312"/>
              </a:rPr>
              <a:t>2</a:t>
            </a:r>
            <a:r>
              <a:rPr lang="zh-CN" altLang="en-US" dirty="0" smtClean="0">
                <a:ea typeface="楷体_GB2312"/>
              </a:rPr>
              <a:t>）</a:t>
            </a:r>
            <a:r>
              <a:rPr lang="zh-CN" altLang="zh-CN" dirty="0" smtClean="0">
                <a:ea typeface="楷体_GB2312"/>
              </a:rPr>
              <a:t>不象</a:t>
            </a:r>
            <a:r>
              <a:rPr lang="zh-CN" altLang="zh-CN" dirty="0" smtClean="0">
                <a:ea typeface="楷体_GB2312"/>
              </a:rPr>
              <a:t>算术平均数</a:t>
            </a:r>
            <a:r>
              <a:rPr lang="zh-CN" altLang="zh-CN" dirty="0">
                <a:ea typeface="楷体_GB2312"/>
              </a:rPr>
              <a:t>和中位数，众数在反映数据的集中程度时，没有一个与之相配套的指标同时来反映数据的离散程度，这也是众数不如算术平均数和中位数的地方</a:t>
            </a:r>
            <a:r>
              <a:rPr lang="zh-CN" altLang="zh-CN" dirty="0" smtClean="0">
                <a:ea typeface="楷体_GB2312"/>
              </a:rPr>
              <a:t>。</a:t>
            </a:r>
            <a:endParaRPr lang="en-US" altLang="zh-CN" dirty="0" smtClean="0">
              <a:ea typeface="楷体_GB2312"/>
            </a:endParaRPr>
          </a:p>
          <a:p>
            <a:pPr marL="457200" indent="-457200">
              <a:defRPr/>
            </a:pPr>
            <a:r>
              <a:rPr lang="zh-CN" altLang="en-US" dirty="0" smtClean="0">
                <a:ea typeface="楷体_GB2312"/>
              </a:rPr>
              <a:t>（</a:t>
            </a:r>
            <a:r>
              <a:rPr lang="en-US" altLang="zh-CN" dirty="0" smtClean="0">
                <a:ea typeface="楷体_GB2312"/>
              </a:rPr>
              <a:t>3</a:t>
            </a:r>
            <a:r>
              <a:rPr lang="zh-CN" altLang="en-US" dirty="0" smtClean="0">
                <a:ea typeface="楷体_GB2312"/>
              </a:rPr>
              <a:t>）</a:t>
            </a:r>
            <a:r>
              <a:rPr lang="zh-CN" altLang="zh-CN" dirty="0" smtClean="0">
                <a:ea typeface="楷体_GB2312"/>
              </a:rPr>
              <a:t>位数</a:t>
            </a:r>
            <a:r>
              <a:rPr lang="zh-CN" altLang="zh-CN" dirty="0">
                <a:ea typeface="楷体_GB2312"/>
              </a:rPr>
              <a:t>相同，众数不便于代数运算，因此在高级的统计分析中很少使用众数</a:t>
            </a:r>
            <a:r>
              <a:rPr lang="zh-CN" altLang="zh-CN" dirty="0" smtClean="0">
                <a:ea typeface="楷体_GB2312"/>
              </a:rPr>
              <a:t>。</a:t>
            </a:r>
            <a:endParaRPr lang="zh-CN" altLang="zh-CN" dirty="0">
              <a:ea typeface="楷体_GB2312"/>
            </a:endParaRPr>
          </a:p>
          <a:p>
            <a:pPr marL="457200" indent="-457200">
              <a:buFont typeface="+mj-ea"/>
              <a:buAutoNum type="circleNumDbPlain"/>
              <a:defRPr/>
            </a:pPr>
            <a:endParaRPr lang="zh-CN" altLang="zh-CN" dirty="0">
              <a:ea typeface="楷体_GB2312"/>
            </a:endParaRPr>
          </a:p>
        </p:txBody>
      </p:sp>
    </p:spTree>
    <p:extLst>
      <p:ext uri="{BB962C8B-B14F-4D97-AF65-F5344CB8AC3E}">
        <p14:creationId xmlns:p14="http://schemas.microsoft.com/office/powerpoint/2010/main" xmlns="" val="2860400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27</a:t>
            </a:fld>
            <a:r>
              <a:rPr lang="en-US" altLang="zh-CN" sz="800">
                <a:solidFill>
                  <a:schemeClr val="bg1"/>
                </a:solidFill>
              </a:rPr>
              <a:t> ]</a:t>
            </a: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11450" y="1196690"/>
            <a:ext cx="5724644"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4.2.6 </a:t>
            </a:r>
            <a:r>
              <a:rPr lang="zh-CN" altLang="en-US" dirty="0" smtClean="0">
                <a:latin typeface="楷体_GB2312" pitchFamily="49" charset="-122"/>
                <a:ea typeface="楷体_GB2312" pitchFamily="49" charset="-122"/>
              </a:rPr>
              <a:t>算术平均数</a:t>
            </a:r>
            <a:r>
              <a:rPr lang="zh-CN" altLang="en-US" dirty="0">
                <a:latin typeface="楷体_GB2312" pitchFamily="49" charset="-122"/>
                <a:ea typeface="楷体_GB2312" pitchFamily="49" charset="-122"/>
              </a:rPr>
              <a:t>、众数和中位数的比较</a:t>
            </a:r>
            <a:endParaRPr lang="en-US" altLang="zh-CN" dirty="0">
              <a:latin typeface="楷体_GB2312" pitchFamily="49" charset="-122"/>
              <a:ea typeface="楷体_GB2312" pitchFamily="49" charset="-122"/>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8763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zh-CN" altLang="zh-CN"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 name="矩形 5"/>
          <p:cNvSpPr/>
          <p:nvPr/>
        </p:nvSpPr>
        <p:spPr>
          <a:xfrm>
            <a:off x="611450" y="1988800"/>
            <a:ext cx="8021375" cy="4524315"/>
          </a:xfrm>
          <a:prstGeom prst="rect">
            <a:avLst/>
          </a:prstGeom>
        </p:spPr>
        <p:txBody>
          <a:bodyPr wrap="square">
            <a:spAutoFit/>
          </a:bodyPr>
          <a:lstStyle/>
          <a:p>
            <a:pPr>
              <a:defRPr/>
            </a:pPr>
            <a:r>
              <a:rPr lang="en-US" altLang="zh-CN" dirty="0" smtClean="0">
                <a:effectLst>
                  <a:outerShdw blurRad="38100" dist="38100" dir="2700000" algn="tl">
                    <a:srgbClr val="000000">
                      <a:alpha val="43137"/>
                    </a:srgbClr>
                  </a:outerShdw>
                </a:effectLst>
                <a:latin typeface="楷体_GB2312" pitchFamily="49" charset="-122"/>
                <a:ea typeface="楷体_GB2312"/>
              </a:rPr>
              <a:t>1.</a:t>
            </a:r>
            <a:r>
              <a:rPr lang="zh-CN" altLang="en-US" dirty="0" smtClean="0">
                <a:effectLst>
                  <a:outerShdw blurRad="38100" dist="38100" dir="2700000" algn="tl">
                    <a:srgbClr val="000000">
                      <a:alpha val="43137"/>
                    </a:srgbClr>
                  </a:outerShdw>
                </a:effectLst>
                <a:ea typeface="楷体_GB2312"/>
              </a:rPr>
              <a:t>算术平均数</a:t>
            </a:r>
            <a:r>
              <a:rPr lang="zh-CN" altLang="en-US" dirty="0">
                <a:effectLst>
                  <a:outerShdw blurRad="38100" dist="38100" dir="2700000" algn="tl">
                    <a:srgbClr val="000000">
                      <a:alpha val="43137"/>
                    </a:srgbClr>
                  </a:outerShdw>
                </a:effectLst>
                <a:ea typeface="楷体_GB2312"/>
              </a:rPr>
              <a:t>、众数和中位数的</a:t>
            </a:r>
            <a:r>
              <a:rPr lang="zh-CN" altLang="en-US" dirty="0" smtClean="0">
                <a:effectLst>
                  <a:outerShdw blurRad="38100" dist="38100" dir="2700000" algn="tl">
                    <a:srgbClr val="000000">
                      <a:alpha val="43137"/>
                    </a:srgbClr>
                  </a:outerShdw>
                </a:effectLst>
                <a:ea typeface="楷体_GB2312"/>
              </a:rPr>
              <a:t>特点</a:t>
            </a:r>
            <a:endParaRPr lang="en-US" altLang="zh-CN" dirty="0" smtClean="0">
              <a:effectLst>
                <a:outerShdw blurRad="38100" dist="38100" dir="2700000" algn="tl">
                  <a:srgbClr val="000000">
                    <a:alpha val="43137"/>
                  </a:srgbClr>
                </a:outerShdw>
              </a:effectLst>
              <a:ea typeface="楷体_GB2312"/>
            </a:endParaRPr>
          </a:p>
          <a:p>
            <a:pPr marL="342900" indent="-342900">
              <a:buFont typeface="Wingdings" panose="05000000000000000000" pitchFamily="2" charset="2"/>
              <a:buChar char="Ø"/>
              <a:defRPr/>
            </a:pPr>
            <a:r>
              <a:rPr lang="zh-CN" altLang="en-US" dirty="0">
                <a:ea typeface="楷体_GB2312"/>
              </a:rPr>
              <a:t>算术平均数优良的数学性质说明它是数据集中趋势的一个很好的代表值。它的主要缺点是易受极端值的影响，因此对于偏态分布的数据，算术平均数的代表性较差。中位数和众数属于位置平均数，它们不易受极端值的影响。因此对于偏态分布的数据，特别是当偏斜程度较大时，应选择中位数或众数作为集中趋势的代表值</a:t>
            </a:r>
            <a:r>
              <a:rPr lang="zh-CN" altLang="en-US" dirty="0" smtClean="0">
                <a:ea typeface="楷体_GB2312"/>
              </a:rPr>
              <a:t>。</a:t>
            </a:r>
            <a:endParaRPr lang="en-US" altLang="zh-CN" dirty="0" smtClean="0">
              <a:ea typeface="楷体_GB2312"/>
            </a:endParaRPr>
          </a:p>
          <a:p>
            <a:pPr marL="342900" indent="-342900">
              <a:buFont typeface="Wingdings" panose="05000000000000000000" pitchFamily="2" charset="2"/>
              <a:buChar char="Ø"/>
              <a:defRPr/>
            </a:pPr>
            <a:r>
              <a:rPr lang="zh-CN" altLang="en-US" dirty="0" smtClean="0">
                <a:ea typeface="楷体_GB2312"/>
              </a:rPr>
              <a:t>中位数</a:t>
            </a:r>
            <a:r>
              <a:rPr lang="zh-CN" altLang="en-US" dirty="0">
                <a:ea typeface="楷体_GB2312"/>
              </a:rPr>
              <a:t>或众数的共同缺点是不便于代数运算，这就限制了它们在高级统计分析中的应用。中位数或众数虽然不象算术平均数那样有优良的数学性质，但却非常直观，往往与人们对一些现象平均水平的实际感受是相吻合的。</a:t>
            </a:r>
            <a:endParaRPr lang="zh-CN" altLang="zh-CN" dirty="0">
              <a:ea typeface="楷体_GB2312"/>
            </a:endParaRPr>
          </a:p>
        </p:txBody>
      </p:sp>
    </p:spTree>
    <p:extLst>
      <p:ext uri="{BB962C8B-B14F-4D97-AF65-F5344CB8AC3E}">
        <p14:creationId xmlns:p14="http://schemas.microsoft.com/office/powerpoint/2010/main" xmlns="" val="2582682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996E661-A53F-47B3-9AE4-DB2AF532A193}" type="slidenum">
              <a:rPr lang="en-US" altLang="zh-CN" sz="800">
                <a:solidFill>
                  <a:schemeClr val="bg1"/>
                </a:solidFill>
              </a:rPr>
              <a:pPr algn="r" eaLnBrk="1" hangingPunct="1"/>
              <a:t>28</a:t>
            </a:fld>
            <a:r>
              <a:rPr lang="en-US" altLang="zh-CN" sz="800">
                <a:solidFill>
                  <a:schemeClr val="bg1"/>
                </a:solidFill>
              </a:rPr>
              <a:t> ]</a:t>
            </a:r>
          </a:p>
        </p:txBody>
      </p:sp>
      <p:sp>
        <p:nvSpPr>
          <p:cNvPr id="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11450" y="1196690"/>
            <a:ext cx="5724644"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4.2.6 </a:t>
            </a:r>
            <a:r>
              <a:rPr lang="zh-CN" altLang="en-US" dirty="0" smtClean="0">
                <a:latin typeface="楷体_GB2312" pitchFamily="49" charset="-122"/>
                <a:ea typeface="楷体_GB2312" pitchFamily="49" charset="-122"/>
              </a:rPr>
              <a:t>算术平均数</a:t>
            </a:r>
            <a:r>
              <a:rPr lang="zh-CN" altLang="en-US" dirty="0">
                <a:latin typeface="楷体_GB2312" pitchFamily="49" charset="-122"/>
                <a:ea typeface="楷体_GB2312" pitchFamily="49" charset="-122"/>
              </a:rPr>
              <a:t>、众数和中位数的比较</a:t>
            </a:r>
            <a:endParaRPr lang="en-US" altLang="zh-CN" dirty="0">
              <a:latin typeface="楷体_GB2312" pitchFamily="49" charset="-122"/>
              <a:ea typeface="楷体_GB2312" pitchFamily="49" charset="-122"/>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0"/>
          <p:cNvSpPr>
            <a:spLocks noChangeArrowheads="1"/>
          </p:cNvSpPr>
          <p:nvPr/>
        </p:nvSpPr>
        <p:spPr bwMode="auto">
          <a:xfrm>
            <a:off x="0" y="8763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50000"/>
              </a:spcBef>
              <a:spcAft>
                <a:spcPct val="0"/>
              </a:spcAft>
              <a:buClrTx/>
              <a:buSzTx/>
              <a:buFontTx/>
              <a:buNone/>
              <a:tabLst/>
            </a:pPr>
            <a:endParaRPr kumimoji="0" lang="zh-CN" altLang="zh-CN" sz="24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6" name="矩形 5"/>
          <p:cNvSpPr/>
          <p:nvPr/>
        </p:nvSpPr>
        <p:spPr>
          <a:xfrm>
            <a:off x="611450" y="1988800"/>
            <a:ext cx="8021375" cy="3693319"/>
          </a:xfrm>
          <a:prstGeom prst="rect">
            <a:avLst/>
          </a:prstGeom>
        </p:spPr>
        <p:txBody>
          <a:bodyPr wrap="square">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a:rPr>
              <a:t>2.</a:t>
            </a:r>
            <a:r>
              <a:rPr lang="zh-CN" altLang="en-US" dirty="0" smtClean="0">
                <a:ea typeface="楷体_GB2312"/>
              </a:rPr>
              <a:t>算术平均数</a:t>
            </a:r>
            <a:r>
              <a:rPr lang="zh-CN" altLang="en-US" dirty="0">
                <a:ea typeface="楷体_GB2312"/>
              </a:rPr>
              <a:t>、中位数和众数之间的数量</a:t>
            </a:r>
            <a:r>
              <a:rPr lang="zh-CN" altLang="en-US" dirty="0" smtClean="0">
                <a:ea typeface="楷体_GB2312"/>
              </a:rPr>
              <a:t>关系</a:t>
            </a:r>
            <a:endParaRPr lang="en-US" altLang="zh-CN" dirty="0" smtClean="0">
              <a:ea typeface="楷体_GB2312"/>
            </a:endParaRPr>
          </a:p>
          <a:p>
            <a:pPr marL="342900" indent="-342900">
              <a:buFont typeface="Wingdings" panose="05000000000000000000" pitchFamily="2" charset="2"/>
              <a:buChar char="Ø"/>
              <a:defRPr/>
            </a:pPr>
            <a:r>
              <a:rPr lang="zh-CN" altLang="zh-CN" sz="2000" dirty="0">
                <a:ea typeface="楷体_GB2312"/>
              </a:rPr>
              <a:t>三种平均数之间的数量关系取决于变量的次数分布状态。在单峰分布条件下，当数据呈正态分布时，算术平均数、中位数和众数是完全相同</a:t>
            </a:r>
            <a:r>
              <a:rPr lang="zh-CN" altLang="zh-CN" sz="2000" dirty="0" smtClean="0">
                <a:ea typeface="楷体_GB2312"/>
              </a:rPr>
              <a:t>的</a:t>
            </a:r>
            <a:r>
              <a:rPr lang="zh-CN" altLang="en-US" sz="2000" dirty="0" smtClean="0">
                <a:ea typeface="楷体_GB2312"/>
              </a:rPr>
              <a:t>。</a:t>
            </a:r>
            <a:endParaRPr lang="en-US" altLang="zh-CN" sz="2000" dirty="0" smtClean="0">
              <a:ea typeface="楷体_GB2312"/>
            </a:endParaRPr>
          </a:p>
          <a:p>
            <a:pPr marL="342900" indent="-342900">
              <a:buFont typeface="Wingdings" panose="05000000000000000000" pitchFamily="2" charset="2"/>
              <a:buChar char="Ø"/>
              <a:defRPr/>
            </a:pPr>
            <a:r>
              <a:rPr lang="zh-CN" altLang="zh-CN" sz="2000" dirty="0">
                <a:ea typeface="楷体_GB2312"/>
              </a:rPr>
              <a:t>当数据呈右偏态分布时，说明数据存在极端的大值，必然将算术平均数拉向极大值方向，中位数也相应增大，但没有算术平均数增加的多，而众数可依然保持不变，因此有</a:t>
            </a:r>
            <a:r>
              <a:rPr lang="en-US" altLang="zh-CN" sz="2000" dirty="0">
                <a:ea typeface="楷体_GB2312"/>
              </a:rPr>
              <a:t> </a:t>
            </a:r>
            <a:r>
              <a:rPr lang="en-US" altLang="zh-CN" sz="2000" dirty="0" smtClean="0">
                <a:ea typeface="楷体_GB2312"/>
              </a:rPr>
              <a:t>                </a:t>
            </a:r>
            <a:r>
              <a:rPr lang="zh-CN" altLang="en-US" sz="2000" dirty="0" smtClean="0">
                <a:ea typeface="楷体_GB2312"/>
              </a:rPr>
              <a:t>。</a:t>
            </a:r>
            <a:endParaRPr lang="en-US" altLang="zh-CN" sz="2000" dirty="0" smtClean="0">
              <a:ea typeface="楷体_GB2312"/>
            </a:endParaRPr>
          </a:p>
          <a:p>
            <a:pPr marL="342900" indent="-342900">
              <a:buFont typeface="Wingdings" panose="05000000000000000000" pitchFamily="2" charset="2"/>
              <a:buChar char="Ø"/>
              <a:defRPr/>
            </a:pPr>
            <a:r>
              <a:rPr lang="zh-CN" altLang="zh-CN" sz="2000" dirty="0">
                <a:ea typeface="楷体_GB2312"/>
              </a:rPr>
              <a:t>数据呈左偏态分布时，说明数据存在极端的小值，必然将算术平均数拉向极小值方向，中位数也相应减小，但没有算术平均数减少的多，而众数可依然保持不变，因此</a:t>
            </a:r>
            <a:r>
              <a:rPr lang="zh-CN" altLang="zh-CN" sz="2000" dirty="0" smtClean="0">
                <a:ea typeface="楷体_GB2312"/>
              </a:rPr>
              <a:t>有</a:t>
            </a:r>
            <a:r>
              <a:rPr lang="en-US" altLang="zh-CN" sz="2000" dirty="0" smtClean="0">
                <a:ea typeface="楷体_GB2312"/>
              </a:rPr>
              <a:t>                  </a:t>
            </a:r>
            <a:r>
              <a:rPr lang="zh-CN" altLang="en-US" sz="2000" dirty="0" smtClean="0">
                <a:ea typeface="楷体_GB2312"/>
              </a:rPr>
              <a:t>。</a:t>
            </a:r>
            <a:endParaRPr lang="en-US" altLang="zh-CN" sz="2000" dirty="0" smtClean="0">
              <a:ea typeface="楷体_GB2312"/>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73137595"/>
              </p:ext>
            </p:extLst>
          </p:nvPr>
        </p:nvGraphicFramePr>
        <p:xfrm>
          <a:off x="5420796" y="4221110"/>
          <a:ext cx="1023463" cy="341154"/>
        </p:xfrm>
        <a:graphic>
          <a:graphicData uri="http://schemas.openxmlformats.org/presentationml/2006/ole">
            <p:oleObj spid="_x0000_s70682" name="公式" r:id="rId3" imgW="774364" imgH="253890" progId="Equation.3">
              <p:embed/>
            </p:oleObj>
          </a:graphicData>
        </a:graphic>
      </p:graphicFrame>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xmlns="" val="3553867978"/>
              </p:ext>
            </p:extLst>
          </p:nvPr>
        </p:nvGraphicFramePr>
        <p:xfrm>
          <a:off x="5220090" y="5301260"/>
          <a:ext cx="1008140" cy="336047"/>
        </p:xfrm>
        <a:graphic>
          <a:graphicData uri="http://schemas.openxmlformats.org/presentationml/2006/ole">
            <p:oleObj spid="_x0000_s70683" name="公式" r:id="rId4" imgW="774364" imgH="253890" progId="Equation.3">
              <p:embed/>
            </p:oleObj>
          </a:graphicData>
        </a:graphic>
      </p:graphicFrame>
    </p:spTree>
    <p:extLst>
      <p:ext uri="{BB962C8B-B14F-4D97-AF65-F5344CB8AC3E}">
        <p14:creationId xmlns:p14="http://schemas.microsoft.com/office/powerpoint/2010/main" xmlns="" val="39740005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29</a:t>
            </a:fld>
            <a:r>
              <a:rPr lang="en-US" altLang="zh-CN" sz="800">
                <a:solidFill>
                  <a:schemeClr val="bg1"/>
                </a:solidFill>
              </a:rPr>
              <a:t> ]</a:t>
            </a:r>
          </a:p>
        </p:txBody>
      </p:sp>
      <p:sp>
        <p:nvSpPr>
          <p:cNvPr id="14339"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4.3 </a:t>
            </a:r>
            <a:r>
              <a:rPr lang="zh-CN" altLang="en-US" dirty="0" smtClean="0">
                <a:latin typeface="楷体_GB2312" pitchFamily="49" charset="-122"/>
                <a:ea typeface="楷体_GB2312" pitchFamily="49" charset="-122"/>
              </a:rPr>
              <a:t>分布的离散程度的描述指标</a:t>
            </a:r>
            <a:r>
              <a:rPr lang="en-US" altLang="zh-CN" dirty="0" smtClean="0">
                <a:latin typeface="楷体_GB2312" pitchFamily="49" charset="-122"/>
                <a:ea typeface="楷体_GB2312" pitchFamily="49" charset="-122"/>
              </a:rPr>
              <a:t>—</a:t>
            </a:r>
            <a:r>
              <a:rPr lang="zh-CN" altLang="en-US" dirty="0" smtClean="0">
                <a:latin typeface="楷体_GB2312" pitchFamily="49" charset="-122"/>
                <a:ea typeface="楷体_GB2312" pitchFamily="49" charset="-122"/>
              </a:rPr>
              <a:t>变异指标</a:t>
            </a:r>
            <a:endParaRPr lang="zh-CN" altLang="en-US" dirty="0">
              <a:latin typeface="楷体_GB2312" pitchFamily="49" charset="-122"/>
              <a:ea typeface="楷体_GB2312" pitchFamily="49" charset="-122"/>
            </a:endParaRPr>
          </a:p>
        </p:txBody>
      </p:sp>
      <p:sp>
        <p:nvSpPr>
          <p:cNvPr id="14340" name="Text Box 13"/>
          <p:cNvSpPr txBox="1">
            <a:spLocks noChangeArrowheads="1"/>
          </p:cNvSpPr>
          <p:nvPr/>
        </p:nvSpPr>
        <p:spPr bwMode="auto">
          <a:xfrm>
            <a:off x="453435" y="1176125"/>
            <a:ext cx="835342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3 Distribution of Discrete </a:t>
            </a:r>
            <a:r>
              <a:rPr lang="en-US" altLang="zh-CN" sz="2000" b="1" i="1" dirty="0">
                <a:solidFill>
                  <a:srgbClr val="008000"/>
                </a:solidFill>
                <a:latin typeface="楷体_GB2312" pitchFamily="49" charset="-122"/>
                <a:ea typeface="楷体_GB2312" pitchFamily="49" charset="-122"/>
              </a:rPr>
              <a:t>D</a:t>
            </a:r>
            <a:r>
              <a:rPr lang="en-US" altLang="zh-CN" sz="2000" b="1" i="1" dirty="0" smtClean="0">
                <a:solidFill>
                  <a:srgbClr val="008000"/>
                </a:solidFill>
                <a:latin typeface="楷体_GB2312" pitchFamily="49" charset="-122"/>
                <a:ea typeface="楷体_GB2312" pitchFamily="49" charset="-122"/>
              </a:rPr>
              <a:t>egree </a:t>
            </a:r>
            <a:r>
              <a:rPr lang="en-US" altLang="zh-CN" sz="2000" b="1" i="1" dirty="0">
                <a:solidFill>
                  <a:srgbClr val="008000"/>
                </a:solidFill>
                <a:latin typeface="楷体_GB2312" pitchFamily="49" charset="-122"/>
                <a:ea typeface="楷体_GB2312" pitchFamily="49" charset="-122"/>
              </a:rPr>
              <a:t>D</a:t>
            </a:r>
            <a:r>
              <a:rPr lang="en-US" altLang="zh-CN" sz="2000" b="1" i="1" dirty="0" smtClean="0">
                <a:solidFill>
                  <a:srgbClr val="008000"/>
                </a:solidFill>
                <a:latin typeface="楷体_GB2312" pitchFamily="49" charset="-122"/>
                <a:ea typeface="楷体_GB2312" pitchFamily="49" charset="-122"/>
              </a:rPr>
              <a:t>escription </a:t>
            </a:r>
            <a:r>
              <a:rPr lang="en-US" altLang="zh-CN" sz="2000" b="1" i="1" dirty="0">
                <a:solidFill>
                  <a:srgbClr val="008000"/>
                </a:solidFill>
                <a:latin typeface="楷体_GB2312" pitchFamily="49" charset="-122"/>
                <a:ea typeface="楷体_GB2312" pitchFamily="49" charset="-122"/>
              </a:rPr>
              <a:t>I</a:t>
            </a:r>
            <a:r>
              <a:rPr lang="en-US" altLang="zh-CN" sz="2000" b="1" i="1" dirty="0" smtClean="0">
                <a:solidFill>
                  <a:srgbClr val="008000"/>
                </a:solidFill>
                <a:latin typeface="楷体_GB2312" pitchFamily="49" charset="-122"/>
                <a:ea typeface="楷体_GB2312" pitchFamily="49" charset="-122"/>
              </a:rPr>
              <a:t>ndex —— Variation </a:t>
            </a:r>
            <a:r>
              <a:rPr lang="en-US" altLang="zh-CN" sz="2000" b="1" i="1" dirty="0">
                <a:solidFill>
                  <a:srgbClr val="008000"/>
                </a:solidFill>
                <a:latin typeface="楷体_GB2312" pitchFamily="49" charset="-122"/>
                <a:ea typeface="楷体_GB2312" pitchFamily="49" charset="-122"/>
              </a:rPr>
              <a:t>I</a:t>
            </a:r>
            <a:r>
              <a:rPr lang="en-US" altLang="zh-CN" sz="2000" b="1" i="1" dirty="0" smtClean="0">
                <a:solidFill>
                  <a:srgbClr val="008000"/>
                </a:solidFill>
                <a:latin typeface="楷体_GB2312" pitchFamily="49" charset="-122"/>
                <a:ea typeface="楷体_GB2312" pitchFamily="49" charset="-122"/>
              </a:rPr>
              <a:t>ndex</a:t>
            </a:r>
            <a:endParaRPr lang="en-US" altLang="zh-CN" sz="2000" b="1" i="1" dirty="0">
              <a:solidFill>
                <a:srgbClr val="008000"/>
              </a:solidFill>
              <a:latin typeface="楷体_GB2312" pitchFamily="49" charset="-122"/>
              <a:ea typeface="楷体_GB2312" pitchFamily="49" charset="-122"/>
            </a:endParaRPr>
          </a:p>
        </p:txBody>
      </p:sp>
      <p:sp>
        <p:nvSpPr>
          <p:cNvPr id="14342" name="Text Box 15"/>
          <p:cNvSpPr txBox="1">
            <a:spLocks noChangeArrowheads="1"/>
          </p:cNvSpPr>
          <p:nvPr/>
        </p:nvSpPr>
        <p:spPr bwMode="auto">
          <a:xfrm>
            <a:off x="250825" y="2132820"/>
            <a:ext cx="8642350" cy="41549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eaLnBrk="1" hangingPunct="1"/>
            <a:r>
              <a:rPr lang="zh-CN" altLang="zh-CN" dirty="0">
                <a:ea typeface="楷体_GB2312"/>
              </a:rPr>
              <a:t>在研究一组变量值的平均水平同时，常常有必要测定各变量</a:t>
            </a:r>
            <a:r>
              <a:rPr lang="zh-CN" altLang="zh-CN" dirty="0" smtClean="0">
                <a:ea typeface="楷体_GB2312"/>
              </a:rPr>
              <a:t>值</a:t>
            </a:r>
            <a:r>
              <a:rPr lang="zh-CN" altLang="zh-CN" dirty="0">
                <a:ea typeface="楷体_GB2312"/>
              </a:rPr>
              <a:t>之间的差异程度。我们把反映各变量值之间差异程度的指标称为变异指标。平均值表反映变量值的集中趋势，而变异指标则反映了变量值的离中趋势。数据的离散程度越大，变异指标就越大，平均指标对该组数据的代表性就越差；数据离散程度越小，变异指标就越小，平均指标对该组数据的代表性就越好。两个指标相辅相成，概括了一组变量分布的主要特征</a:t>
            </a:r>
            <a:r>
              <a:rPr lang="zh-CN" altLang="zh-CN" dirty="0" smtClean="0">
                <a:ea typeface="楷体_GB2312"/>
              </a:rPr>
              <a:t>。</a:t>
            </a:r>
            <a:endParaRPr lang="en-US" altLang="zh-CN" dirty="0" smtClean="0">
              <a:ea typeface="楷体_GB2312"/>
            </a:endParaRPr>
          </a:p>
          <a:p>
            <a:pPr eaLnBrk="1" hangingPunct="1"/>
            <a:r>
              <a:rPr lang="zh-CN" altLang="zh-CN" dirty="0">
                <a:ea typeface="楷体_GB2312"/>
              </a:rPr>
              <a:t>测定一组变量值差异程度的指标主要有：</a:t>
            </a:r>
            <a:r>
              <a:rPr lang="zh-CN" altLang="zh-CN" b="1" dirty="0">
                <a:ea typeface="楷体_GB2312"/>
              </a:rPr>
              <a:t>全距</a:t>
            </a:r>
            <a:r>
              <a:rPr lang="zh-CN" altLang="zh-CN" dirty="0">
                <a:ea typeface="楷体_GB2312"/>
              </a:rPr>
              <a:t>、四分位差、</a:t>
            </a:r>
            <a:r>
              <a:rPr lang="zh-CN" altLang="zh-CN" b="1" dirty="0">
                <a:ea typeface="楷体_GB2312"/>
              </a:rPr>
              <a:t>平均差</a:t>
            </a:r>
            <a:r>
              <a:rPr lang="zh-CN" altLang="zh-CN" dirty="0">
                <a:ea typeface="楷体_GB2312"/>
              </a:rPr>
              <a:t>、</a:t>
            </a:r>
            <a:r>
              <a:rPr lang="zh-CN" altLang="zh-CN" b="1" dirty="0">
                <a:ea typeface="楷体_GB2312"/>
              </a:rPr>
              <a:t>标准差</a:t>
            </a:r>
            <a:r>
              <a:rPr lang="zh-CN" altLang="zh-CN" dirty="0">
                <a:ea typeface="楷体_GB2312"/>
              </a:rPr>
              <a:t>和</a:t>
            </a:r>
            <a:r>
              <a:rPr lang="zh-CN" altLang="zh-CN" b="1" dirty="0">
                <a:ea typeface="楷体_GB2312"/>
              </a:rPr>
              <a:t>变异系数</a:t>
            </a:r>
            <a:r>
              <a:rPr lang="zh-CN" altLang="zh-CN" dirty="0">
                <a:ea typeface="楷体_GB2312"/>
              </a:rPr>
              <a:t>。</a:t>
            </a:r>
          </a:p>
          <a:p>
            <a:pPr eaLnBrk="1" hangingPunct="1"/>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3178BF5E-81EB-42C7-B7D7-8FE0DAF5B620}" type="slidenum">
              <a:rPr lang="en-US" altLang="zh-CN" sz="800">
                <a:solidFill>
                  <a:schemeClr val="bg1"/>
                </a:solidFill>
              </a:rPr>
              <a:pPr algn="r" eaLnBrk="1" hangingPunct="1"/>
              <a:t>3</a:t>
            </a:fld>
            <a:r>
              <a:rPr lang="en-US" altLang="zh-CN" sz="800">
                <a:solidFill>
                  <a:schemeClr val="bg1"/>
                </a:solidFill>
              </a:rPr>
              <a:t> ]</a:t>
            </a:r>
          </a:p>
        </p:txBody>
      </p:sp>
      <p:sp>
        <p:nvSpPr>
          <p:cNvPr id="4099"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4.1 </a:t>
            </a:r>
            <a:r>
              <a:rPr lang="zh-CN" altLang="en-US" dirty="0" smtClean="0">
                <a:latin typeface="楷体_GB2312" pitchFamily="49" charset="-122"/>
                <a:ea typeface="楷体_GB2312" pitchFamily="49" charset="-122"/>
              </a:rPr>
              <a:t>总量指标和相对指标</a:t>
            </a:r>
            <a:endParaRPr lang="zh-CN" altLang="en-US" dirty="0">
              <a:latin typeface="楷体_GB2312" pitchFamily="49" charset="-122"/>
              <a:ea typeface="楷体_GB2312" pitchFamily="49" charset="-122"/>
            </a:endParaRPr>
          </a:p>
        </p:txBody>
      </p:sp>
      <p:sp>
        <p:nvSpPr>
          <p:cNvPr id="4100"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smtClean="0">
                <a:solidFill>
                  <a:srgbClr val="008000"/>
                </a:solidFill>
                <a:latin typeface="楷体_GB2312" pitchFamily="49" charset="-122"/>
                <a:ea typeface="楷体_GB2312" pitchFamily="49" charset="-122"/>
              </a:rPr>
              <a:t>Section 1 The Total Index and Relative Index</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4.1.1 </a:t>
            </a:r>
            <a:r>
              <a:rPr lang="zh-CN" altLang="en-US" dirty="0">
                <a:latin typeface="楷体_GB2312" pitchFamily="49" charset="-122"/>
                <a:ea typeface="楷体_GB2312" pitchFamily="49" charset="-122"/>
              </a:rPr>
              <a:t>总量指标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2870200"/>
            <a:ext cx="8642350" cy="2123658"/>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总量</a:t>
            </a:r>
            <a:r>
              <a:rPr lang="zh-CN" altLang="en-US" dirty="0" smtClean="0">
                <a:effectLst>
                  <a:outerShdw blurRad="38100" dist="38100" dir="2700000" algn="tl">
                    <a:srgbClr val="C0C0C0"/>
                  </a:outerShdw>
                </a:effectLst>
                <a:latin typeface="楷体_GB2312" pitchFamily="49" charset="-122"/>
                <a:ea typeface="楷体_GB2312" pitchFamily="49" charset="-122"/>
              </a:rPr>
              <a:t>指标的种类</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r>
              <a:rPr lang="zh-CN" altLang="zh-CN" sz="2000" dirty="0"/>
              <a:t>反映的时间状况不同总量指标分为时期指标和时点指标</a:t>
            </a:r>
            <a:r>
              <a:rPr lang="zh-CN" altLang="zh-CN" sz="2000" dirty="0" smtClean="0"/>
              <a:t>。</a:t>
            </a:r>
            <a:endParaRPr lang="en-US" altLang="zh-CN" sz="2000" dirty="0" smtClean="0"/>
          </a:p>
          <a:p>
            <a:pPr marL="342900" indent="-342900">
              <a:buFont typeface="Wingdings" panose="05000000000000000000" pitchFamily="2" charset="2"/>
              <a:buChar char="Ø"/>
              <a:defRPr/>
            </a:pPr>
            <a:r>
              <a:rPr lang="zh-CN" altLang="zh-CN" sz="2000" dirty="0" smtClean="0"/>
              <a:t>按</a:t>
            </a:r>
            <a:r>
              <a:rPr lang="zh-CN" altLang="zh-CN" sz="2000" dirty="0"/>
              <a:t>计量单位不同，总量指标可分为实物量指标、价值量指标和劳动量指标</a:t>
            </a:r>
            <a:r>
              <a:rPr lang="zh-CN" altLang="zh-CN" dirty="0"/>
              <a:t>。</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30</a:t>
            </a:fld>
            <a:r>
              <a:rPr lang="en-US" altLang="zh-CN" sz="800">
                <a:solidFill>
                  <a:schemeClr val="bg1"/>
                </a:solidFill>
              </a:rPr>
              <a:t> ]</a:t>
            </a:r>
          </a:p>
        </p:txBody>
      </p:sp>
      <p:sp>
        <p:nvSpPr>
          <p:cNvPr id="2" name="矩形 1"/>
          <p:cNvSpPr/>
          <p:nvPr/>
        </p:nvSpPr>
        <p:spPr>
          <a:xfrm>
            <a:off x="539440" y="1143891"/>
            <a:ext cx="3029997" cy="461665"/>
          </a:xfrm>
          <a:prstGeom prst="rect">
            <a:avLst/>
          </a:prstGeom>
        </p:spPr>
        <p:txBody>
          <a:bodyPr wrap="none">
            <a:spAutoFit/>
          </a:bodyPr>
          <a:lstStyle/>
          <a:p>
            <a:r>
              <a:rPr lang="en-US" altLang="zh-CN" dirty="0"/>
              <a:t>4.3.1  </a:t>
            </a:r>
            <a:r>
              <a:rPr lang="zh-CN" altLang="zh-CN" dirty="0"/>
              <a:t>全距（</a:t>
            </a:r>
            <a:r>
              <a:rPr lang="en-US" altLang="zh-CN" dirty="0"/>
              <a:t>Range</a:t>
            </a:r>
            <a:r>
              <a:rPr lang="zh-CN" altLang="zh-CN" dirty="0"/>
              <a:t>）</a:t>
            </a:r>
          </a:p>
        </p:txBody>
      </p:sp>
      <p:sp>
        <p:nvSpPr>
          <p:cNvPr id="3" name="矩形 2"/>
          <p:cNvSpPr/>
          <p:nvPr/>
        </p:nvSpPr>
        <p:spPr>
          <a:xfrm>
            <a:off x="539439" y="1844781"/>
            <a:ext cx="8093385" cy="4708981"/>
          </a:xfrm>
          <a:prstGeom prst="rect">
            <a:avLst/>
          </a:prstGeom>
        </p:spPr>
        <p:txBody>
          <a:bodyPr wrap="square">
            <a:spAutoFit/>
          </a:bodyPr>
          <a:lstStyle/>
          <a:p>
            <a:r>
              <a:rPr lang="zh-CN" altLang="zh-CN" dirty="0">
                <a:ea typeface="楷体_GB2312"/>
              </a:rPr>
              <a:t>全距是数据中的最大变量值与最小变量之差，又称极差。计算公式</a:t>
            </a:r>
            <a:r>
              <a:rPr lang="zh-CN" altLang="zh-CN" dirty="0" smtClean="0">
                <a:ea typeface="楷体_GB2312"/>
              </a:rPr>
              <a:t>为</a:t>
            </a:r>
            <a:r>
              <a:rPr lang="zh-CN" altLang="en-US" dirty="0" smtClean="0">
                <a:ea typeface="楷体_GB2312"/>
              </a:rPr>
              <a:t>：</a:t>
            </a:r>
            <a:r>
              <a:rPr lang="en-US" altLang="zh-CN" dirty="0" smtClean="0">
                <a:ea typeface="楷体_GB2312"/>
              </a:rPr>
              <a:t>R=max(xi)-min(xi)                       (4.35)</a:t>
            </a:r>
          </a:p>
          <a:p>
            <a:r>
              <a:rPr lang="zh-CN" altLang="en-US" dirty="0" smtClean="0">
                <a:ea typeface="楷体_GB2312"/>
              </a:rPr>
              <a:t>式中：</a:t>
            </a:r>
            <a:r>
              <a:rPr lang="en-US" altLang="zh-CN" dirty="0" smtClean="0">
                <a:ea typeface="楷体_GB2312"/>
              </a:rPr>
              <a:t>R—</a:t>
            </a:r>
            <a:r>
              <a:rPr lang="zh-CN" altLang="en-US" dirty="0" smtClean="0">
                <a:ea typeface="楷体_GB2312"/>
              </a:rPr>
              <a:t>为全局；</a:t>
            </a:r>
          </a:p>
          <a:p>
            <a:r>
              <a:rPr lang="en-US" altLang="zh-CN" dirty="0" smtClean="0">
                <a:ea typeface="楷体_GB2312"/>
              </a:rPr>
              <a:t>            max(xi)—</a:t>
            </a:r>
            <a:r>
              <a:rPr lang="zh-CN" altLang="en-US" dirty="0" smtClean="0">
                <a:ea typeface="楷体_GB2312"/>
              </a:rPr>
              <a:t>最大变量值；</a:t>
            </a:r>
          </a:p>
          <a:p>
            <a:r>
              <a:rPr lang="en-US" altLang="zh-CN" dirty="0" smtClean="0">
                <a:ea typeface="楷体_GB2312"/>
              </a:rPr>
              <a:t>            min(xi)—</a:t>
            </a:r>
            <a:r>
              <a:rPr lang="zh-CN" altLang="en-US" dirty="0" smtClean="0">
                <a:ea typeface="楷体_GB2312"/>
              </a:rPr>
              <a:t>最小变量之。</a:t>
            </a:r>
          </a:p>
          <a:p>
            <a:r>
              <a:rPr lang="en-US" altLang="zh-CN" dirty="0" smtClean="0">
                <a:ea typeface="楷体_GB2312"/>
              </a:rPr>
              <a:t>       </a:t>
            </a:r>
            <a:r>
              <a:rPr lang="zh-CN" altLang="zh-CN" dirty="0" smtClean="0">
                <a:ea typeface="楷体_GB2312"/>
              </a:rPr>
              <a:t>全距</a:t>
            </a:r>
            <a:r>
              <a:rPr lang="zh-CN" altLang="zh-CN" dirty="0">
                <a:ea typeface="楷体_GB2312"/>
              </a:rPr>
              <a:t>愈大，说明变量变异的范围就越大，变量值可能就越分散；反之，全距愈小，则说明变量变异的范围就愈小，变量值就可能愈集中</a:t>
            </a:r>
            <a:r>
              <a:rPr lang="zh-CN" altLang="zh-CN" dirty="0" smtClean="0">
                <a:ea typeface="楷体_GB2312"/>
              </a:rPr>
              <a:t>。</a:t>
            </a:r>
            <a:endParaRPr lang="en-US" altLang="zh-CN" dirty="0" smtClean="0">
              <a:ea typeface="楷体_GB2312"/>
            </a:endParaRPr>
          </a:p>
          <a:p>
            <a:r>
              <a:rPr lang="en-US" altLang="zh-CN" dirty="0" smtClean="0">
                <a:ea typeface="楷体_GB2312"/>
              </a:rPr>
              <a:t>       </a:t>
            </a:r>
            <a:r>
              <a:rPr lang="zh-CN" altLang="zh-CN" dirty="0" smtClean="0">
                <a:ea typeface="楷体_GB2312"/>
              </a:rPr>
              <a:t>全距</a:t>
            </a:r>
            <a:r>
              <a:rPr lang="zh-CN" altLang="zh-CN" dirty="0">
                <a:ea typeface="楷体_GB2312"/>
              </a:rPr>
              <a:t>计算简单、容易理解，但受极端值影响较大，也没有一个与之相结合来反映数据集中趋势的指标。</a:t>
            </a:r>
            <a:endParaRPr lang="en-US" altLang="zh-CN" dirty="0">
              <a:ea typeface="楷体_GB2312"/>
            </a:endParaRPr>
          </a:p>
        </p:txBody>
      </p:sp>
    </p:spTree>
    <p:extLst>
      <p:ext uri="{BB962C8B-B14F-4D97-AF65-F5344CB8AC3E}">
        <p14:creationId xmlns:p14="http://schemas.microsoft.com/office/powerpoint/2010/main" xmlns="" val="31929363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31</a:t>
            </a:fld>
            <a:r>
              <a:rPr lang="en-US" altLang="zh-CN" sz="800">
                <a:solidFill>
                  <a:schemeClr val="bg1"/>
                </a:solidFill>
              </a:rPr>
              <a:t> ]</a:t>
            </a:r>
          </a:p>
        </p:txBody>
      </p:sp>
      <p:sp>
        <p:nvSpPr>
          <p:cNvPr id="2" name="矩形 1"/>
          <p:cNvSpPr/>
          <p:nvPr/>
        </p:nvSpPr>
        <p:spPr>
          <a:xfrm>
            <a:off x="539440" y="1143891"/>
            <a:ext cx="5096267" cy="461665"/>
          </a:xfrm>
          <a:prstGeom prst="rect">
            <a:avLst/>
          </a:prstGeom>
        </p:spPr>
        <p:txBody>
          <a:bodyPr wrap="none">
            <a:spAutoFit/>
          </a:bodyPr>
          <a:lstStyle/>
          <a:p>
            <a:r>
              <a:rPr lang="en-US" altLang="zh-CN" dirty="0" smtClean="0"/>
              <a:t>4.3.2  </a:t>
            </a:r>
            <a:r>
              <a:rPr lang="zh-CN" altLang="fr-FR" dirty="0" smtClean="0"/>
              <a:t>四分位差（</a:t>
            </a:r>
            <a:r>
              <a:rPr lang="fr-FR" altLang="zh-CN" dirty="0" smtClean="0"/>
              <a:t>Quartile Deviation</a:t>
            </a:r>
            <a:r>
              <a:rPr lang="zh-CN" altLang="fr-FR" dirty="0" smtClean="0"/>
              <a:t>）</a:t>
            </a:r>
            <a:endParaRPr lang="zh-CN" altLang="zh-CN" dirty="0"/>
          </a:p>
        </p:txBody>
      </p:sp>
      <p:sp>
        <p:nvSpPr>
          <p:cNvPr id="3" name="矩形 2"/>
          <p:cNvSpPr/>
          <p:nvPr/>
        </p:nvSpPr>
        <p:spPr>
          <a:xfrm>
            <a:off x="539439" y="1844781"/>
            <a:ext cx="8093385" cy="5262979"/>
          </a:xfrm>
          <a:prstGeom prst="rect">
            <a:avLst/>
          </a:prstGeom>
        </p:spPr>
        <p:txBody>
          <a:bodyPr wrap="square">
            <a:spAutoFit/>
          </a:bodyPr>
          <a:lstStyle/>
          <a:p>
            <a:r>
              <a:rPr lang="zh-CN" altLang="en-US" dirty="0" smtClean="0">
                <a:ea typeface="楷体_GB2312"/>
              </a:rPr>
              <a:t>        四分位差，是对全距指标的一种改进，就是从数据中剔除掉</a:t>
            </a:r>
            <a:r>
              <a:rPr lang="en-US" altLang="zh-CN" dirty="0" smtClean="0">
                <a:ea typeface="楷体_GB2312"/>
              </a:rPr>
              <a:t>50%</a:t>
            </a:r>
            <a:r>
              <a:rPr lang="zh-CN" altLang="en-US" dirty="0" smtClean="0">
                <a:ea typeface="楷体_GB2312"/>
              </a:rPr>
              <a:t>的极端值后再计算剩余</a:t>
            </a:r>
            <a:r>
              <a:rPr lang="en-US" altLang="zh-CN" dirty="0" smtClean="0">
                <a:ea typeface="楷体_GB2312"/>
              </a:rPr>
              <a:t>50%</a:t>
            </a:r>
            <a:r>
              <a:rPr lang="zh-CN" altLang="en-US" dirty="0" smtClean="0">
                <a:ea typeface="楷体_GB2312"/>
              </a:rPr>
              <a:t>数据的全距，这个全距实际上就是第三个四分位数与第一个四分位数之差，计算公式为：</a:t>
            </a:r>
            <a:endParaRPr lang="en-US" altLang="zh-CN" dirty="0" smtClean="0">
              <a:ea typeface="楷体_GB2312"/>
            </a:endParaRPr>
          </a:p>
          <a:p>
            <a:pPr algn="ctr"/>
            <a:r>
              <a:rPr lang="en-US" altLang="zh-CN" dirty="0" smtClean="0">
                <a:ea typeface="楷体_GB2312"/>
              </a:rPr>
              <a:t>QD= Q3- Q1                           (4.36)</a:t>
            </a:r>
          </a:p>
          <a:p>
            <a:r>
              <a:rPr lang="zh-CN" altLang="en-US" dirty="0" smtClean="0">
                <a:ea typeface="楷体_GB2312"/>
              </a:rPr>
              <a:t>       四分位差反映了中间</a:t>
            </a:r>
            <a:r>
              <a:rPr lang="en-US" altLang="zh-CN" dirty="0" smtClean="0">
                <a:ea typeface="楷体_GB2312"/>
              </a:rPr>
              <a:t>50%</a:t>
            </a:r>
            <a:r>
              <a:rPr lang="zh-CN" altLang="en-US" dirty="0" smtClean="0">
                <a:ea typeface="楷体_GB2312"/>
              </a:rPr>
              <a:t>数据的离散程度，其数值越小，说明中间的数据越集中；数值越大，说明中间数据越分散。</a:t>
            </a:r>
            <a:endParaRPr lang="en-US" altLang="zh-CN" dirty="0" smtClean="0">
              <a:ea typeface="楷体_GB2312"/>
            </a:endParaRPr>
          </a:p>
          <a:p>
            <a:r>
              <a:rPr lang="zh-CN" altLang="en-US" dirty="0" smtClean="0">
                <a:ea typeface="楷体_GB2312"/>
              </a:rPr>
              <a:t>       由于四分位差和中位数可以结合起来描述一组数据的分布特征，因此常常取四分位差的一半，称之为四分位内距（</a:t>
            </a:r>
            <a:r>
              <a:rPr lang="en-US" altLang="zh-CN" dirty="0" smtClean="0">
                <a:ea typeface="楷体_GB2312"/>
              </a:rPr>
              <a:t>Semi-</a:t>
            </a:r>
            <a:r>
              <a:rPr lang="en-US" altLang="zh-CN" dirty="0" err="1" smtClean="0">
                <a:ea typeface="楷体_GB2312"/>
              </a:rPr>
              <a:t>Interqartile</a:t>
            </a:r>
            <a:r>
              <a:rPr lang="en-US" altLang="zh-CN" dirty="0" smtClean="0">
                <a:ea typeface="楷体_GB2312"/>
              </a:rPr>
              <a:t> Range</a:t>
            </a:r>
            <a:r>
              <a:rPr lang="zh-CN" altLang="en-US" dirty="0" smtClean="0">
                <a:ea typeface="楷体_GB2312"/>
              </a:rPr>
              <a:t>）的指标来代替四分位差，其计算公式为            </a:t>
            </a:r>
            <a:r>
              <a:rPr lang="en-US" altLang="zh-CN" dirty="0" err="1" smtClean="0">
                <a:ea typeface="楷体_GB2312"/>
              </a:rPr>
              <a:t>qd</a:t>
            </a:r>
            <a:r>
              <a:rPr lang="en-US" altLang="zh-CN" dirty="0" smtClean="0">
                <a:ea typeface="楷体_GB2312"/>
              </a:rPr>
              <a:t>=</a:t>
            </a:r>
            <a:r>
              <a:rPr lang="zh-CN" altLang="en-US" dirty="0" smtClean="0">
                <a:ea typeface="楷体_GB2312"/>
              </a:rPr>
              <a:t>（ </a:t>
            </a:r>
            <a:r>
              <a:rPr lang="en-US" altLang="zh-CN" dirty="0" smtClean="0">
                <a:ea typeface="楷体_GB2312"/>
              </a:rPr>
              <a:t>Q3- Q1</a:t>
            </a:r>
            <a:r>
              <a:rPr lang="zh-CN" altLang="en-US" dirty="0" smtClean="0">
                <a:ea typeface="楷体_GB2312"/>
              </a:rPr>
              <a:t>）</a:t>
            </a:r>
            <a:r>
              <a:rPr lang="en-US" altLang="zh-CN" dirty="0" smtClean="0">
                <a:ea typeface="楷体_GB2312"/>
              </a:rPr>
              <a:t>/2                    (4.37)</a:t>
            </a:r>
          </a:p>
          <a:p>
            <a:endParaRPr lang="en-US" altLang="zh-CN" dirty="0" smtClean="0">
              <a:ea typeface="楷体_GB2312"/>
            </a:endParaRPr>
          </a:p>
        </p:txBody>
      </p:sp>
    </p:spTree>
    <p:extLst>
      <p:ext uri="{BB962C8B-B14F-4D97-AF65-F5344CB8AC3E}">
        <p14:creationId xmlns:p14="http://schemas.microsoft.com/office/powerpoint/2010/main" xmlns="" val="27972740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32</a:t>
            </a:fld>
            <a:r>
              <a:rPr lang="en-US" altLang="zh-CN" sz="800">
                <a:solidFill>
                  <a:schemeClr val="bg1"/>
                </a:solidFill>
              </a:rPr>
              <a:t> ]</a:t>
            </a:r>
          </a:p>
        </p:txBody>
      </p:sp>
      <p:sp>
        <p:nvSpPr>
          <p:cNvPr id="2" name="矩形 1"/>
          <p:cNvSpPr/>
          <p:nvPr/>
        </p:nvSpPr>
        <p:spPr>
          <a:xfrm>
            <a:off x="539440" y="1143891"/>
            <a:ext cx="4482317" cy="461665"/>
          </a:xfrm>
          <a:prstGeom prst="rect">
            <a:avLst/>
          </a:prstGeom>
        </p:spPr>
        <p:txBody>
          <a:bodyPr wrap="none">
            <a:spAutoFit/>
          </a:bodyPr>
          <a:lstStyle/>
          <a:p>
            <a:r>
              <a:rPr lang="en-US" altLang="zh-CN" dirty="0" smtClean="0"/>
              <a:t>4.3.3  </a:t>
            </a:r>
            <a:r>
              <a:rPr lang="zh-CN" altLang="en-US" dirty="0" smtClean="0"/>
              <a:t>平均差（</a:t>
            </a:r>
            <a:r>
              <a:rPr lang="en-US" altLang="zh-CN" dirty="0" smtClean="0"/>
              <a:t>Mean Deviation</a:t>
            </a:r>
            <a:r>
              <a:rPr lang="zh-CN" altLang="en-US" dirty="0" smtClean="0"/>
              <a:t>）</a:t>
            </a:r>
            <a:endParaRPr lang="zh-CN" altLang="zh-CN" dirty="0"/>
          </a:p>
        </p:txBody>
      </p:sp>
      <p:sp>
        <p:nvSpPr>
          <p:cNvPr id="3" name="矩形 2"/>
          <p:cNvSpPr/>
          <p:nvPr/>
        </p:nvSpPr>
        <p:spPr>
          <a:xfrm>
            <a:off x="539439" y="1844780"/>
            <a:ext cx="8409299" cy="4801314"/>
          </a:xfrm>
          <a:prstGeom prst="rect">
            <a:avLst/>
          </a:prstGeom>
        </p:spPr>
        <p:txBody>
          <a:bodyPr wrap="square">
            <a:spAutoFit/>
          </a:bodyPr>
          <a:lstStyle/>
          <a:p>
            <a:r>
              <a:rPr lang="zh-CN" altLang="en-US" dirty="0" smtClean="0"/>
              <a:t>       平均差是各总体单位的标志与算术平均数的平均离差，简称为平均差。由于各个标志值与算术平均数的离差之和等于零，即                      （见算术平均数数学性质</a:t>
            </a:r>
            <a:r>
              <a:rPr lang="en-US" altLang="zh-CN" dirty="0" smtClean="0"/>
              <a:t>1</a:t>
            </a:r>
            <a:r>
              <a:rPr lang="zh-CN" altLang="en-US" dirty="0" smtClean="0"/>
              <a:t>）。</a:t>
            </a:r>
            <a:endParaRPr lang="en-US" altLang="zh-CN" dirty="0" smtClean="0"/>
          </a:p>
          <a:p>
            <a:r>
              <a:rPr lang="en-US" altLang="zh-CN" dirty="0"/>
              <a:t> </a:t>
            </a:r>
            <a:r>
              <a:rPr lang="en-US" altLang="zh-CN" dirty="0" smtClean="0"/>
              <a:t>      </a:t>
            </a:r>
          </a:p>
          <a:p>
            <a:r>
              <a:rPr lang="zh-CN" altLang="en-US" dirty="0" smtClean="0"/>
              <a:t>因此，计算平均离差时，可采用离差的绝对值             ，以避免这种情况。</a:t>
            </a:r>
            <a:endParaRPr lang="en-US" altLang="zh-CN" dirty="0" smtClean="0"/>
          </a:p>
          <a:p>
            <a:r>
              <a:rPr lang="zh-CN" altLang="zh-CN" dirty="0"/>
              <a:t>在资料未分组时，计算简单平均差，计算公式为</a:t>
            </a:r>
          </a:p>
          <a:p>
            <a:r>
              <a:rPr lang="en-US" altLang="zh-CN" dirty="0" smtClean="0"/>
              <a:t>             </a:t>
            </a:r>
          </a:p>
          <a:p>
            <a:r>
              <a:rPr lang="en-US" altLang="zh-CN" dirty="0"/>
              <a:t> </a:t>
            </a:r>
            <a:r>
              <a:rPr lang="en-US" altLang="zh-CN" dirty="0" smtClean="0"/>
              <a:t>                  A.D.                                    (</a:t>
            </a:r>
            <a:r>
              <a:rPr lang="en-US" altLang="zh-CN" dirty="0"/>
              <a:t>4.38</a:t>
            </a:r>
            <a:r>
              <a:rPr lang="en-US" altLang="zh-CN" dirty="0" smtClean="0"/>
              <a:t>)</a:t>
            </a:r>
          </a:p>
          <a:p>
            <a:r>
              <a:rPr lang="zh-CN" altLang="zh-CN" sz="2000" dirty="0"/>
              <a:t>式中：</a:t>
            </a:r>
            <a:r>
              <a:rPr lang="en-US" altLang="zh-CN" sz="2000" dirty="0"/>
              <a:t>A.D.</a:t>
            </a:r>
            <a:r>
              <a:rPr lang="zh-CN" altLang="zh-CN" sz="2000" dirty="0"/>
              <a:t>—是平均差</a:t>
            </a:r>
            <a:r>
              <a:rPr lang="zh-CN" altLang="zh-CN" sz="2000" dirty="0" smtClean="0"/>
              <a:t>。</a:t>
            </a:r>
            <a:endParaRPr lang="zh-CN" altLang="zh-CN" sz="2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xmlns="" val="2183188720"/>
              </p:ext>
            </p:extLst>
          </p:nvPr>
        </p:nvGraphicFramePr>
        <p:xfrm>
          <a:off x="2318635" y="2636890"/>
          <a:ext cx="1389245" cy="644495"/>
        </p:xfrm>
        <a:graphic>
          <a:graphicData uri="http://schemas.openxmlformats.org/presentationml/2006/ole">
            <p:oleObj spid="_x0000_s73764" name="公式" r:id="rId3" imgW="927100" imgH="431800" progId="Equation.3">
              <p:embed/>
            </p:oleObj>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3204695012"/>
              </p:ext>
            </p:extLst>
          </p:nvPr>
        </p:nvGraphicFramePr>
        <p:xfrm>
          <a:off x="6876320" y="3573020"/>
          <a:ext cx="720101" cy="562291"/>
        </p:xfrm>
        <a:graphic>
          <a:graphicData uri="http://schemas.openxmlformats.org/presentationml/2006/ole">
            <p:oleObj spid="_x0000_s73765" name="公式" r:id="rId4" imgW="444500" imgH="304800" progId="Equation.3">
              <p:embed/>
            </p:oleObj>
          </a:graphicData>
        </a:graphic>
      </p:graphicFrame>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3205490147"/>
              </p:ext>
            </p:extLst>
          </p:nvPr>
        </p:nvGraphicFramePr>
        <p:xfrm>
          <a:off x="2699739" y="5085230"/>
          <a:ext cx="1584221" cy="1251730"/>
        </p:xfrm>
        <a:graphic>
          <a:graphicData uri="http://schemas.openxmlformats.org/presentationml/2006/ole">
            <p:oleObj spid="_x0000_s73766" name="公式" r:id="rId5" imgW="774700" imgH="609600" progId="Equation.3">
              <p:embed/>
            </p:oleObj>
          </a:graphicData>
        </a:graphic>
      </p:graphicFrame>
    </p:spTree>
    <p:extLst>
      <p:ext uri="{BB962C8B-B14F-4D97-AF65-F5344CB8AC3E}">
        <p14:creationId xmlns:p14="http://schemas.microsoft.com/office/powerpoint/2010/main" xmlns="" val="38868205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33</a:t>
            </a:fld>
            <a:r>
              <a:rPr lang="en-US" altLang="zh-CN" sz="800">
                <a:solidFill>
                  <a:schemeClr val="bg1"/>
                </a:solidFill>
              </a:rPr>
              <a:t> ]</a:t>
            </a:r>
          </a:p>
        </p:txBody>
      </p:sp>
      <p:sp>
        <p:nvSpPr>
          <p:cNvPr id="2" name="矩形 1"/>
          <p:cNvSpPr/>
          <p:nvPr/>
        </p:nvSpPr>
        <p:spPr>
          <a:xfrm>
            <a:off x="539440" y="1143891"/>
            <a:ext cx="4482317" cy="461665"/>
          </a:xfrm>
          <a:prstGeom prst="rect">
            <a:avLst/>
          </a:prstGeom>
        </p:spPr>
        <p:txBody>
          <a:bodyPr wrap="none">
            <a:spAutoFit/>
          </a:bodyPr>
          <a:lstStyle/>
          <a:p>
            <a:r>
              <a:rPr lang="en-US" altLang="zh-CN" dirty="0" smtClean="0"/>
              <a:t>4.3.3  </a:t>
            </a:r>
            <a:r>
              <a:rPr lang="zh-CN" altLang="en-US" dirty="0" smtClean="0"/>
              <a:t>平均差（</a:t>
            </a:r>
            <a:r>
              <a:rPr lang="en-US" altLang="zh-CN" dirty="0" smtClean="0"/>
              <a:t>Mean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矩形 9"/>
          <p:cNvSpPr/>
          <p:nvPr/>
        </p:nvSpPr>
        <p:spPr>
          <a:xfrm>
            <a:off x="449757" y="1844781"/>
            <a:ext cx="8183068" cy="830997"/>
          </a:xfrm>
          <a:prstGeom prst="rect">
            <a:avLst/>
          </a:prstGeom>
        </p:spPr>
        <p:txBody>
          <a:bodyPr wrap="square">
            <a:spAutoFit/>
          </a:bodyPr>
          <a:lstStyle/>
          <a:p>
            <a:r>
              <a:rPr lang="zh-CN" altLang="zh-CN" b="1" dirty="0"/>
              <a:t>例</a:t>
            </a:r>
            <a:r>
              <a:rPr lang="en-US" altLang="zh-CN" b="1" dirty="0"/>
              <a:t> 4-16</a:t>
            </a:r>
            <a:r>
              <a:rPr lang="en-US" altLang="zh-CN" dirty="0"/>
              <a:t>  </a:t>
            </a:r>
            <a:r>
              <a:rPr lang="zh-CN" altLang="zh-CN" dirty="0"/>
              <a:t>现以甲、乙两组工人日产零件为例，说明简单平均差的计算过程。详见表</a:t>
            </a:r>
            <a:r>
              <a:rPr lang="en-US" altLang="zh-CN" dirty="0"/>
              <a:t>4-11</a:t>
            </a:r>
            <a:r>
              <a:rPr lang="zh-CN" altLang="zh-CN" dirty="0"/>
              <a:t>。</a:t>
            </a:r>
          </a:p>
        </p:txBody>
      </p:sp>
      <p:graphicFrame>
        <p:nvGraphicFramePr>
          <p:cNvPr id="12" name="表格 11"/>
          <p:cNvGraphicFramePr>
            <a:graphicFrameLocks noGrp="1"/>
          </p:cNvGraphicFramePr>
          <p:nvPr>
            <p:extLst>
              <p:ext uri="{D42A27DB-BD31-4B8C-83A1-F6EECF244321}">
                <p14:modId xmlns:p14="http://schemas.microsoft.com/office/powerpoint/2010/main" xmlns="" val="2128157326"/>
              </p:ext>
            </p:extLst>
          </p:nvPr>
        </p:nvGraphicFramePr>
        <p:xfrm>
          <a:off x="619798" y="2726159"/>
          <a:ext cx="5536074" cy="3200400"/>
        </p:xfrm>
        <a:graphic>
          <a:graphicData uri="http://schemas.openxmlformats.org/drawingml/2006/table">
            <a:tbl>
              <a:tblPr>
                <a:tableStyleId>{E8B1032C-EA38-4F05-BA0D-38AFFFC7BED3}</a:tableStyleId>
              </a:tblPr>
              <a:tblGrid>
                <a:gridCol w="604335"/>
                <a:gridCol w="697146"/>
                <a:gridCol w="714149"/>
                <a:gridCol w="752407"/>
                <a:gridCol w="604335"/>
                <a:gridCol w="697146"/>
                <a:gridCol w="714149"/>
                <a:gridCol w="752407"/>
              </a:tblGrid>
              <a:tr h="277937">
                <a:tc gridSpan="4">
                  <a:txBody>
                    <a:bodyPr/>
                    <a:lstStyle/>
                    <a:p>
                      <a:pPr algn="ctr">
                        <a:lnSpc>
                          <a:spcPct val="150000"/>
                        </a:lnSpc>
                        <a:spcAft>
                          <a:spcPts val="0"/>
                        </a:spcAft>
                      </a:pPr>
                      <a:r>
                        <a:rPr lang="zh-CN" sz="1400" kern="100" dirty="0">
                          <a:effectLst/>
                        </a:rPr>
                        <a:t>甲组</a:t>
                      </a:r>
                      <a:endParaRPr lang="zh-CN" sz="1100" kern="100" dirty="0">
                        <a:effectLst/>
                        <a:latin typeface="Times New Roman"/>
                        <a:ea typeface="宋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a:lnSpc>
                          <a:spcPct val="150000"/>
                        </a:lnSpc>
                        <a:spcAft>
                          <a:spcPts val="0"/>
                        </a:spcAft>
                      </a:pPr>
                      <a:r>
                        <a:rPr lang="zh-CN" sz="1400" kern="100">
                          <a:effectLst/>
                        </a:rPr>
                        <a:t>乙组</a:t>
                      </a:r>
                      <a:endParaRPr lang="zh-CN" sz="1100" kern="100">
                        <a:effectLst/>
                        <a:latin typeface="Times New Roman"/>
                        <a:ea typeface="宋体"/>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914232">
                <a:tc>
                  <a:txBody>
                    <a:bodyPr/>
                    <a:lstStyle/>
                    <a:p>
                      <a:pPr algn="ctr">
                        <a:lnSpc>
                          <a:spcPct val="150000"/>
                        </a:lnSpc>
                        <a:spcAft>
                          <a:spcPts val="0"/>
                        </a:spcAft>
                      </a:pPr>
                      <a:r>
                        <a:rPr lang="zh-CN" sz="1400" kern="100" dirty="0">
                          <a:effectLst/>
                        </a:rPr>
                        <a:t>日产零件</a:t>
                      </a:r>
                      <a:endParaRPr lang="zh-CN" sz="1100" kern="100" dirty="0">
                        <a:effectLst/>
                      </a:endParaRPr>
                    </a:p>
                    <a:p>
                      <a:pPr algn="ctr">
                        <a:lnSpc>
                          <a:spcPct val="150000"/>
                        </a:lnSpc>
                        <a:spcAft>
                          <a:spcPts val="0"/>
                        </a:spcAft>
                      </a:pPr>
                      <a:r>
                        <a:rPr lang="en-US" sz="1400" kern="100" dirty="0">
                          <a:effectLst/>
                        </a:rPr>
                        <a:t>/</a:t>
                      </a:r>
                      <a:r>
                        <a:rPr lang="zh-CN" sz="1400" kern="100" dirty="0">
                          <a:effectLst/>
                        </a:rPr>
                        <a:t>个</a:t>
                      </a: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日产零件</a:t>
                      </a:r>
                      <a:endParaRPr lang="zh-CN" sz="1100" kern="100" dirty="0">
                        <a:effectLst/>
                      </a:endParaRPr>
                    </a:p>
                    <a:p>
                      <a:pPr algn="ctr">
                        <a:lnSpc>
                          <a:spcPct val="150000"/>
                        </a:lnSpc>
                        <a:spcAft>
                          <a:spcPts val="0"/>
                        </a:spcAft>
                      </a:pPr>
                      <a:r>
                        <a:rPr lang="en-US" sz="1400" kern="100" dirty="0">
                          <a:effectLst/>
                        </a:rPr>
                        <a:t>/</a:t>
                      </a:r>
                      <a:r>
                        <a:rPr lang="zh-CN" sz="1400" kern="100" dirty="0">
                          <a:effectLst/>
                        </a:rPr>
                        <a:t>个</a:t>
                      </a: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600" kern="100" dirty="0">
                        <a:effectLst/>
                        <a:latin typeface="Times New Roman"/>
                        <a:ea typeface="宋体"/>
                      </a:endParaRPr>
                    </a:p>
                  </a:txBody>
                  <a:tcPr marL="68580" marR="68580" marT="0" marB="0" anchor="ctr"/>
                </a:tc>
              </a:tr>
              <a:tr h="1552420">
                <a:tc>
                  <a:txBody>
                    <a:bodyPr/>
                    <a:lstStyle/>
                    <a:p>
                      <a:pPr algn="ctr">
                        <a:lnSpc>
                          <a:spcPct val="150000"/>
                        </a:lnSpc>
                        <a:spcAft>
                          <a:spcPts val="0"/>
                        </a:spcAft>
                      </a:pPr>
                      <a:r>
                        <a:rPr lang="en-US" sz="1400" kern="100">
                          <a:effectLst/>
                        </a:rPr>
                        <a:t>50</a:t>
                      </a:r>
                      <a:endParaRPr lang="zh-CN" sz="1100" kern="100">
                        <a:effectLst/>
                      </a:endParaRPr>
                    </a:p>
                    <a:p>
                      <a:pPr algn="ctr">
                        <a:lnSpc>
                          <a:spcPct val="150000"/>
                        </a:lnSpc>
                        <a:spcAft>
                          <a:spcPts val="0"/>
                        </a:spcAft>
                      </a:pPr>
                      <a:r>
                        <a:rPr lang="en-US" sz="1400" kern="100">
                          <a:effectLst/>
                        </a:rPr>
                        <a:t>60</a:t>
                      </a:r>
                      <a:endParaRPr lang="zh-CN" sz="1100" kern="100">
                        <a:effectLst/>
                      </a:endParaRPr>
                    </a:p>
                    <a:p>
                      <a:pPr algn="ctr">
                        <a:lnSpc>
                          <a:spcPct val="150000"/>
                        </a:lnSpc>
                        <a:spcAft>
                          <a:spcPts val="0"/>
                        </a:spcAft>
                      </a:pPr>
                      <a:r>
                        <a:rPr lang="en-US" sz="1400" kern="100">
                          <a:effectLst/>
                        </a:rPr>
                        <a:t>70</a:t>
                      </a:r>
                      <a:endParaRPr lang="zh-CN" sz="1100" kern="100">
                        <a:effectLst/>
                      </a:endParaRPr>
                    </a:p>
                    <a:p>
                      <a:pPr algn="ctr">
                        <a:lnSpc>
                          <a:spcPct val="150000"/>
                        </a:lnSpc>
                        <a:spcAft>
                          <a:spcPts val="0"/>
                        </a:spcAft>
                      </a:pPr>
                      <a:r>
                        <a:rPr lang="en-US" sz="1400" kern="100">
                          <a:effectLst/>
                        </a:rPr>
                        <a:t>80</a:t>
                      </a:r>
                      <a:endParaRPr lang="zh-CN" sz="1100" kern="100">
                        <a:effectLst/>
                      </a:endParaRPr>
                    </a:p>
                    <a:p>
                      <a:pPr algn="ctr">
                        <a:lnSpc>
                          <a:spcPct val="150000"/>
                        </a:lnSpc>
                        <a:spcAft>
                          <a:spcPts val="0"/>
                        </a:spcAft>
                      </a:pPr>
                      <a:r>
                        <a:rPr lang="en-US" sz="1400" kern="100">
                          <a:effectLst/>
                        </a:rPr>
                        <a:t>90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r>
                        <a:rPr lang="en-US" sz="1400" kern="100">
                          <a:effectLst/>
                        </a:rPr>
                        <a:t>20</a:t>
                      </a:r>
                      <a:endParaRPr lang="zh-CN" sz="1100" kern="100">
                        <a:effectLst/>
                      </a:endParaRPr>
                    </a:p>
                    <a:p>
                      <a:pPr algn="ctr">
                        <a:lnSpc>
                          <a:spcPct val="150000"/>
                        </a:lnSpc>
                        <a:spcAft>
                          <a:spcPts val="0"/>
                        </a:spcAft>
                      </a:pPr>
                      <a:r>
                        <a:rPr lang="zh-CN" sz="1400" kern="100">
                          <a:effectLst/>
                        </a:rPr>
                        <a:t>―</a:t>
                      </a:r>
                      <a:r>
                        <a:rPr lang="en-US" sz="1400" kern="100">
                          <a:effectLst/>
                        </a:rPr>
                        <a:t>10</a:t>
                      </a:r>
                      <a:endParaRPr lang="zh-CN" sz="1100" kern="100">
                        <a:effectLst/>
                      </a:endParaRPr>
                    </a:p>
                    <a:p>
                      <a:pPr algn="ctr">
                        <a:lnSpc>
                          <a:spcPct val="150000"/>
                        </a:lnSpc>
                        <a:spcAft>
                          <a:spcPts val="0"/>
                        </a:spcAft>
                      </a:pPr>
                      <a:r>
                        <a:rPr lang="en-US" sz="1400" kern="100">
                          <a:effectLst/>
                        </a:rPr>
                        <a:t>0</a:t>
                      </a:r>
                      <a:endParaRPr lang="zh-CN" sz="1100" kern="100">
                        <a:effectLst/>
                      </a:endParaRPr>
                    </a:p>
                    <a:p>
                      <a:pPr algn="ctr">
                        <a:lnSpc>
                          <a:spcPct val="150000"/>
                        </a:lnSpc>
                        <a:spcAft>
                          <a:spcPts val="0"/>
                        </a:spcAft>
                      </a:pPr>
                      <a:r>
                        <a:rPr lang="en-US" sz="1400" kern="100">
                          <a:effectLst/>
                        </a:rPr>
                        <a:t>10</a:t>
                      </a:r>
                      <a:endParaRPr lang="zh-CN" sz="1100" kern="100">
                        <a:effectLst/>
                      </a:endParaRPr>
                    </a:p>
                    <a:p>
                      <a:pPr algn="ctr">
                        <a:lnSpc>
                          <a:spcPct val="150000"/>
                        </a:lnSpc>
                        <a:spcAft>
                          <a:spcPts val="0"/>
                        </a:spcAft>
                      </a:pPr>
                      <a:r>
                        <a:rPr lang="en-US" sz="1400" kern="100">
                          <a:effectLst/>
                        </a:rPr>
                        <a:t>20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a:t>
                      </a:r>
                      <a:endParaRPr lang="zh-CN" sz="1100" kern="100" dirty="0">
                        <a:effectLst/>
                      </a:endParaRPr>
                    </a:p>
                    <a:p>
                      <a:pPr algn="ctr">
                        <a:lnSpc>
                          <a:spcPct val="150000"/>
                        </a:lnSpc>
                        <a:spcAft>
                          <a:spcPts val="0"/>
                        </a:spcAft>
                      </a:pPr>
                      <a:r>
                        <a:rPr lang="en-US" sz="1400" kern="100" dirty="0">
                          <a:effectLst/>
                        </a:rPr>
                        <a:t>10</a:t>
                      </a:r>
                      <a:endParaRPr lang="zh-CN" sz="1100" kern="100" dirty="0">
                        <a:effectLst/>
                      </a:endParaRPr>
                    </a:p>
                    <a:p>
                      <a:pPr algn="ctr">
                        <a:lnSpc>
                          <a:spcPct val="150000"/>
                        </a:lnSpc>
                        <a:spcAft>
                          <a:spcPts val="0"/>
                        </a:spcAft>
                      </a:pPr>
                      <a:r>
                        <a:rPr lang="en-US" sz="1400" kern="100" dirty="0">
                          <a:effectLst/>
                        </a:rPr>
                        <a:t>0</a:t>
                      </a:r>
                      <a:endParaRPr lang="zh-CN" sz="1100" kern="100" dirty="0">
                        <a:effectLst/>
                      </a:endParaRPr>
                    </a:p>
                    <a:p>
                      <a:pPr algn="ctr">
                        <a:lnSpc>
                          <a:spcPct val="150000"/>
                        </a:lnSpc>
                        <a:spcAft>
                          <a:spcPts val="0"/>
                        </a:spcAft>
                      </a:pPr>
                      <a:r>
                        <a:rPr lang="en-US" sz="1400" kern="100" dirty="0">
                          <a:effectLst/>
                        </a:rPr>
                        <a:t>10</a:t>
                      </a:r>
                      <a:endParaRPr lang="zh-CN" sz="1100" kern="100" dirty="0">
                        <a:effectLst/>
                      </a:endParaRPr>
                    </a:p>
                    <a:p>
                      <a:pPr algn="ctr">
                        <a:lnSpc>
                          <a:spcPct val="150000"/>
                        </a:lnSpc>
                        <a:spcAft>
                          <a:spcPts val="0"/>
                        </a:spcAft>
                      </a:pPr>
                      <a:r>
                        <a:rPr lang="en-US" sz="1400" kern="100" dirty="0">
                          <a:effectLst/>
                        </a:rPr>
                        <a:t>20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400</a:t>
                      </a:r>
                      <a:endParaRPr lang="zh-CN" sz="1100" kern="100" dirty="0">
                        <a:effectLst/>
                      </a:endParaRPr>
                    </a:p>
                    <a:p>
                      <a:pPr algn="ctr">
                        <a:lnSpc>
                          <a:spcPct val="150000"/>
                        </a:lnSpc>
                        <a:spcAft>
                          <a:spcPts val="0"/>
                        </a:spcAft>
                      </a:pPr>
                      <a:r>
                        <a:rPr lang="en-US" sz="1400" kern="100" dirty="0">
                          <a:effectLst/>
                        </a:rPr>
                        <a:t>10</a:t>
                      </a:r>
                      <a:endParaRPr lang="zh-CN" sz="1100" kern="100" dirty="0">
                        <a:effectLst/>
                      </a:endParaRPr>
                    </a:p>
                    <a:p>
                      <a:pPr algn="ctr">
                        <a:lnSpc>
                          <a:spcPct val="150000"/>
                        </a:lnSpc>
                        <a:spcAft>
                          <a:spcPts val="0"/>
                        </a:spcAft>
                      </a:pPr>
                      <a:r>
                        <a:rPr lang="en-US" sz="1400" kern="100" dirty="0">
                          <a:effectLst/>
                        </a:rPr>
                        <a:t>0</a:t>
                      </a:r>
                      <a:endParaRPr lang="zh-CN" sz="1100" kern="100" dirty="0">
                        <a:effectLst/>
                      </a:endParaRPr>
                    </a:p>
                    <a:p>
                      <a:pPr algn="ctr">
                        <a:lnSpc>
                          <a:spcPct val="150000"/>
                        </a:lnSpc>
                        <a:spcAft>
                          <a:spcPts val="0"/>
                        </a:spcAft>
                      </a:pPr>
                      <a:r>
                        <a:rPr lang="en-US" sz="1400" kern="100" dirty="0">
                          <a:effectLst/>
                        </a:rPr>
                        <a:t>100</a:t>
                      </a:r>
                      <a:endParaRPr lang="zh-CN" sz="1100" kern="100" dirty="0">
                        <a:effectLst/>
                      </a:endParaRPr>
                    </a:p>
                    <a:p>
                      <a:pPr algn="ctr">
                        <a:lnSpc>
                          <a:spcPct val="150000"/>
                        </a:lnSpc>
                        <a:spcAft>
                          <a:spcPts val="0"/>
                        </a:spcAft>
                      </a:pPr>
                      <a:r>
                        <a:rPr lang="en-US" sz="1400" kern="100" dirty="0">
                          <a:effectLst/>
                        </a:rPr>
                        <a:t>400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60</a:t>
                      </a:r>
                      <a:endParaRPr lang="zh-CN" sz="1100" kern="100" dirty="0">
                        <a:effectLst/>
                      </a:endParaRPr>
                    </a:p>
                    <a:p>
                      <a:pPr algn="ctr">
                        <a:lnSpc>
                          <a:spcPct val="150000"/>
                        </a:lnSpc>
                        <a:spcAft>
                          <a:spcPts val="0"/>
                        </a:spcAft>
                      </a:pPr>
                      <a:r>
                        <a:rPr lang="en-US" sz="1400" kern="100" dirty="0">
                          <a:effectLst/>
                        </a:rPr>
                        <a:t>65</a:t>
                      </a:r>
                      <a:endParaRPr lang="zh-CN" sz="1100" kern="100" dirty="0">
                        <a:effectLst/>
                      </a:endParaRPr>
                    </a:p>
                    <a:p>
                      <a:pPr algn="ctr">
                        <a:lnSpc>
                          <a:spcPct val="150000"/>
                        </a:lnSpc>
                        <a:spcAft>
                          <a:spcPts val="0"/>
                        </a:spcAft>
                      </a:pPr>
                      <a:r>
                        <a:rPr lang="en-US" sz="1400" kern="100" dirty="0">
                          <a:effectLst/>
                        </a:rPr>
                        <a:t>70</a:t>
                      </a:r>
                      <a:endParaRPr lang="zh-CN" sz="1100" kern="100" dirty="0">
                        <a:effectLst/>
                      </a:endParaRPr>
                    </a:p>
                    <a:p>
                      <a:pPr algn="ctr">
                        <a:lnSpc>
                          <a:spcPct val="150000"/>
                        </a:lnSpc>
                        <a:spcAft>
                          <a:spcPts val="0"/>
                        </a:spcAft>
                      </a:pPr>
                      <a:r>
                        <a:rPr lang="en-US" sz="1400" kern="100" dirty="0">
                          <a:effectLst/>
                        </a:rPr>
                        <a:t>75</a:t>
                      </a:r>
                      <a:endParaRPr lang="zh-CN" sz="1100" kern="100" dirty="0">
                        <a:effectLst/>
                      </a:endParaRPr>
                    </a:p>
                    <a:p>
                      <a:pPr algn="ctr">
                        <a:lnSpc>
                          <a:spcPct val="150000"/>
                        </a:lnSpc>
                        <a:spcAft>
                          <a:spcPts val="0"/>
                        </a:spcAft>
                      </a:pPr>
                      <a:r>
                        <a:rPr lang="en-US" sz="1400" kern="100" dirty="0">
                          <a:effectLst/>
                        </a:rPr>
                        <a:t>80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a:t>
                      </a:r>
                      <a:r>
                        <a:rPr lang="en-US" sz="1400" kern="100" dirty="0">
                          <a:effectLst/>
                        </a:rPr>
                        <a:t>10</a:t>
                      </a:r>
                      <a:endParaRPr lang="zh-CN" sz="1100" kern="100" dirty="0">
                        <a:effectLst/>
                      </a:endParaRPr>
                    </a:p>
                    <a:p>
                      <a:pPr algn="ctr">
                        <a:lnSpc>
                          <a:spcPct val="150000"/>
                        </a:lnSpc>
                        <a:spcAft>
                          <a:spcPts val="0"/>
                        </a:spcAft>
                      </a:pPr>
                      <a:r>
                        <a:rPr lang="zh-CN" sz="1400" kern="100" dirty="0">
                          <a:effectLst/>
                        </a:rPr>
                        <a:t>―</a:t>
                      </a:r>
                      <a:r>
                        <a:rPr lang="en-US" sz="1400" kern="100" dirty="0">
                          <a:effectLst/>
                        </a:rPr>
                        <a:t>5</a:t>
                      </a:r>
                      <a:endParaRPr lang="zh-CN" sz="1100" kern="100" dirty="0">
                        <a:effectLst/>
                      </a:endParaRPr>
                    </a:p>
                    <a:p>
                      <a:pPr algn="ctr">
                        <a:lnSpc>
                          <a:spcPct val="150000"/>
                        </a:lnSpc>
                        <a:spcAft>
                          <a:spcPts val="0"/>
                        </a:spcAft>
                      </a:pPr>
                      <a:r>
                        <a:rPr lang="en-US" sz="1400" kern="100" dirty="0">
                          <a:effectLst/>
                        </a:rPr>
                        <a:t>0</a:t>
                      </a:r>
                      <a:endParaRPr lang="zh-CN" sz="1100" kern="100" dirty="0">
                        <a:effectLst/>
                      </a:endParaRPr>
                    </a:p>
                    <a:p>
                      <a:pPr algn="ctr">
                        <a:lnSpc>
                          <a:spcPct val="150000"/>
                        </a:lnSpc>
                        <a:spcAft>
                          <a:spcPts val="0"/>
                        </a:spcAft>
                      </a:pPr>
                      <a:r>
                        <a:rPr lang="en-US" sz="1400" kern="100" dirty="0">
                          <a:effectLst/>
                        </a:rPr>
                        <a:t>5</a:t>
                      </a:r>
                      <a:endParaRPr lang="zh-CN" sz="1100" kern="100" dirty="0">
                        <a:effectLst/>
                      </a:endParaRPr>
                    </a:p>
                    <a:p>
                      <a:pPr algn="ctr">
                        <a:lnSpc>
                          <a:spcPct val="150000"/>
                        </a:lnSpc>
                        <a:spcAft>
                          <a:spcPts val="0"/>
                        </a:spcAft>
                      </a:pPr>
                      <a:r>
                        <a:rPr lang="en-US" sz="1400" kern="100" dirty="0">
                          <a:effectLst/>
                        </a:rPr>
                        <a:t>10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10</a:t>
                      </a:r>
                      <a:endParaRPr lang="zh-CN" sz="1100" kern="100" dirty="0">
                        <a:effectLst/>
                      </a:endParaRPr>
                    </a:p>
                    <a:p>
                      <a:pPr algn="ctr">
                        <a:lnSpc>
                          <a:spcPct val="150000"/>
                        </a:lnSpc>
                        <a:spcAft>
                          <a:spcPts val="0"/>
                        </a:spcAft>
                      </a:pPr>
                      <a:r>
                        <a:rPr lang="en-US" sz="1400" kern="100" dirty="0">
                          <a:effectLst/>
                        </a:rPr>
                        <a:t>5</a:t>
                      </a:r>
                      <a:endParaRPr lang="zh-CN" sz="1100" kern="100" dirty="0">
                        <a:effectLst/>
                      </a:endParaRPr>
                    </a:p>
                    <a:p>
                      <a:pPr algn="ctr">
                        <a:lnSpc>
                          <a:spcPct val="150000"/>
                        </a:lnSpc>
                        <a:spcAft>
                          <a:spcPts val="0"/>
                        </a:spcAft>
                      </a:pPr>
                      <a:r>
                        <a:rPr lang="en-US" sz="1400" kern="100" dirty="0">
                          <a:effectLst/>
                        </a:rPr>
                        <a:t>0</a:t>
                      </a:r>
                      <a:endParaRPr lang="zh-CN" sz="1100" kern="100" dirty="0">
                        <a:effectLst/>
                      </a:endParaRPr>
                    </a:p>
                    <a:p>
                      <a:pPr algn="ctr">
                        <a:lnSpc>
                          <a:spcPct val="150000"/>
                        </a:lnSpc>
                        <a:spcAft>
                          <a:spcPts val="0"/>
                        </a:spcAft>
                      </a:pPr>
                      <a:r>
                        <a:rPr lang="en-US" sz="1400" kern="100" dirty="0">
                          <a:effectLst/>
                        </a:rPr>
                        <a:t>5</a:t>
                      </a:r>
                      <a:endParaRPr lang="zh-CN" sz="1100" kern="100" dirty="0">
                        <a:effectLst/>
                      </a:endParaRPr>
                    </a:p>
                    <a:p>
                      <a:pPr algn="ctr">
                        <a:lnSpc>
                          <a:spcPct val="150000"/>
                        </a:lnSpc>
                        <a:spcAft>
                          <a:spcPts val="0"/>
                        </a:spcAft>
                      </a:pPr>
                      <a:r>
                        <a:rPr lang="en-US" sz="1400" kern="100" dirty="0">
                          <a:effectLst/>
                        </a:rPr>
                        <a:t>10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100</a:t>
                      </a:r>
                      <a:endParaRPr lang="zh-CN" sz="1100" kern="100" dirty="0">
                        <a:effectLst/>
                      </a:endParaRPr>
                    </a:p>
                    <a:p>
                      <a:pPr algn="ctr">
                        <a:lnSpc>
                          <a:spcPct val="150000"/>
                        </a:lnSpc>
                        <a:spcAft>
                          <a:spcPts val="0"/>
                        </a:spcAft>
                      </a:pPr>
                      <a:r>
                        <a:rPr lang="en-US" sz="1400" kern="100" dirty="0">
                          <a:effectLst/>
                        </a:rPr>
                        <a:t>25</a:t>
                      </a:r>
                      <a:endParaRPr lang="zh-CN" sz="1100" kern="100" dirty="0">
                        <a:effectLst/>
                      </a:endParaRPr>
                    </a:p>
                    <a:p>
                      <a:pPr algn="ctr">
                        <a:lnSpc>
                          <a:spcPct val="150000"/>
                        </a:lnSpc>
                        <a:spcAft>
                          <a:spcPts val="0"/>
                        </a:spcAft>
                      </a:pPr>
                      <a:r>
                        <a:rPr lang="en-US" sz="1400" kern="100" dirty="0">
                          <a:effectLst/>
                        </a:rPr>
                        <a:t>0</a:t>
                      </a:r>
                      <a:endParaRPr lang="zh-CN" sz="1100" kern="100" dirty="0">
                        <a:effectLst/>
                      </a:endParaRPr>
                    </a:p>
                    <a:p>
                      <a:pPr algn="ctr">
                        <a:lnSpc>
                          <a:spcPct val="150000"/>
                        </a:lnSpc>
                        <a:spcAft>
                          <a:spcPts val="0"/>
                        </a:spcAft>
                      </a:pPr>
                      <a:r>
                        <a:rPr lang="en-US" sz="1400" kern="100" dirty="0">
                          <a:effectLst/>
                        </a:rPr>
                        <a:t>25</a:t>
                      </a:r>
                      <a:endParaRPr lang="zh-CN" sz="1100" kern="100" dirty="0">
                        <a:effectLst/>
                      </a:endParaRPr>
                    </a:p>
                    <a:p>
                      <a:pPr algn="ctr">
                        <a:lnSpc>
                          <a:spcPct val="150000"/>
                        </a:lnSpc>
                        <a:spcAft>
                          <a:spcPts val="0"/>
                        </a:spcAft>
                      </a:pPr>
                      <a:r>
                        <a:rPr lang="en-US" sz="1400" kern="100" dirty="0">
                          <a:effectLst/>
                        </a:rPr>
                        <a:t>100</a:t>
                      </a:r>
                      <a:endParaRPr lang="zh-CN" sz="1100" kern="100" dirty="0">
                        <a:effectLst/>
                        <a:latin typeface="Times New Roman"/>
                        <a:ea typeface="宋体"/>
                      </a:endParaRPr>
                    </a:p>
                  </a:txBody>
                  <a:tcPr marL="68580" marR="68580" marT="0" marB="0" anchor="ctr"/>
                </a:tc>
              </a:tr>
              <a:tr h="279831">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60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1000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30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250</a:t>
                      </a:r>
                      <a:endParaRPr lang="zh-CN" sz="1100" kern="100" dirty="0">
                        <a:effectLst/>
                        <a:latin typeface="Times New Roman"/>
                        <a:ea typeface="宋体"/>
                      </a:endParaRPr>
                    </a:p>
                  </a:txBody>
                  <a:tcPr marL="68580" marR="68580" marT="0" marB="0" anchor="ctr"/>
                </a:tc>
              </a:tr>
            </a:tbl>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xmlns="" val="2263705453"/>
              </p:ext>
            </p:extLst>
          </p:nvPr>
        </p:nvGraphicFramePr>
        <p:xfrm>
          <a:off x="4131716" y="3429000"/>
          <a:ext cx="409575" cy="257175"/>
        </p:xfrm>
        <a:graphic>
          <a:graphicData uri="http://schemas.openxmlformats.org/presentationml/2006/ole">
            <p:oleObj spid="_x0000_s76920" name="公式" r:id="rId3" imgW="406400" imgH="254000" progId="Equation.3">
              <p:embed/>
            </p:oleObj>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xmlns="" val="487092064"/>
              </p:ext>
            </p:extLst>
          </p:nvPr>
        </p:nvGraphicFramePr>
        <p:xfrm>
          <a:off x="4797919" y="3429000"/>
          <a:ext cx="447675" cy="304800"/>
        </p:xfrm>
        <a:graphic>
          <a:graphicData uri="http://schemas.openxmlformats.org/presentationml/2006/ole">
            <p:oleObj spid="_x0000_s76921" name="公式" r:id="rId4" imgW="444500" imgH="304800" progId="Equation.3">
              <p:embed/>
            </p:oleObj>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xmlns="" val="904415031"/>
              </p:ext>
            </p:extLst>
          </p:nvPr>
        </p:nvGraphicFramePr>
        <p:xfrm>
          <a:off x="5508130" y="3429000"/>
          <a:ext cx="533400" cy="276225"/>
        </p:xfrm>
        <a:graphic>
          <a:graphicData uri="http://schemas.openxmlformats.org/presentationml/2006/ole">
            <p:oleObj spid="_x0000_s76922" name="公式" r:id="rId5" imgW="533632" imgH="279521" progId="Equation.3">
              <p:embed/>
            </p:oleObj>
          </a:graphicData>
        </a:graphic>
      </p:graphicFrame>
      <p:graphicFrame>
        <p:nvGraphicFramePr>
          <p:cNvPr id="16" name="对象 15"/>
          <p:cNvGraphicFramePr>
            <a:graphicFrameLocks noChangeAspect="1"/>
          </p:cNvGraphicFramePr>
          <p:nvPr>
            <p:extLst>
              <p:ext uri="{D42A27DB-BD31-4B8C-83A1-F6EECF244321}">
                <p14:modId xmlns:p14="http://schemas.microsoft.com/office/powerpoint/2010/main" xmlns="" val="1106155058"/>
              </p:ext>
            </p:extLst>
          </p:nvPr>
        </p:nvGraphicFramePr>
        <p:xfrm>
          <a:off x="1331550" y="3429000"/>
          <a:ext cx="409575" cy="257175"/>
        </p:xfrm>
        <a:graphic>
          <a:graphicData uri="http://schemas.openxmlformats.org/presentationml/2006/ole">
            <p:oleObj spid="_x0000_s76923" name="公式" r:id="rId6" imgW="406400" imgH="254000" progId="Equation.3">
              <p:embed/>
            </p:oleObj>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xmlns="" val="1818355778"/>
              </p:ext>
            </p:extLst>
          </p:nvPr>
        </p:nvGraphicFramePr>
        <p:xfrm>
          <a:off x="1979640" y="3429000"/>
          <a:ext cx="447675" cy="304800"/>
        </p:xfrm>
        <a:graphic>
          <a:graphicData uri="http://schemas.openxmlformats.org/presentationml/2006/ole">
            <p:oleObj spid="_x0000_s76924" name="公式" r:id="rId7" imgW="444500" imgH="304800" progId="Equation.3">
              <p:embed/>
            </p:oleObj>
          </a:graphicData>
        </a:graphic>
      </p:graphicFrame>
      <p:graphicFrame>
        <p:nvGraphicFramePr>
          <p:cNvPr id="18" name="对象 17"/>
          <p:cNvGraphicFramePr>
            <a:graphicFrameLocks noChangeAspect="1"/>
          </p:cNvGraphicFramePr>
          <p:nvPr>
            <p:extLst>
              <p:ext uri="{D42A27DB-BD31-4B8C-83A1-F6EECF244321}">
                <p14:modId xmlns:p14="http://schemas.microsoft.com/office/powerpoint/2010/main" xmlns="" val="3155677061"/>
              </p:ext>
            </p:extLst>
          </p:nvPr>
        </p:nvGraphicFramePr>
        <p:xfrm>
          <a:off x="2780598" y="3429000"/>
          <a:ext cx="533400" cy="276225"/>
        </p:xfrm>
        <a:graphic>
          <a:graphicData uri="http://schemas.openxmlformats.org/presentationml/2006/ole">
            <p:oleObj spid="_x0000_s76925" name="公式" r:id="rId8" imgW="533632" imgH="279521" progId="Equation.3">
              <p:embed/>
            </p:oleObj>
          </a:graphicData>
        </a:graphic>
      </p:graphicFrame>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xmlns="" val="2715631923"/>
              </p:ext>
            </p:extLst>
          </p:nvPr>
        </p:nvGraphicFramePr>
        <p:xfrm>
          <a:off x="7206862" y="2628516"/>
          <a:ext cx="921975" cy="728474"/>
        </p:xfrm>
        <a:graphic>
          <a:graphicData uri="http://schemas.openxmlformats.org/presentationml/2006/ole">
            <p:oleObj spid="_x0000_s76926" name="公式" r:id="rId9" imgW="774700" imgH="609600" progId="Equation.3">
              <p:embed/>
            </p:oleObj>
          </a:graphicData>
        </a:graphic>
      </p:graphicFrame>
      <p:sp>
        <p:nvSpPr>
          <p:cNvPr id="21" name="矩形 20"/>
          <p:cNvSpPr/>
          <p:nvPr/>
        </p:nvSpPr>
        <p:spPr>
          <a:xfrm>
            <a:off x="6300240" y="2807229"/>
            <a:ext cx="920445" cy="861774"/>
          </a:xfrm>
          <a:prstGeom prst="rect">
            <a:avLst/>
          </a:prstGeom>
        </p:spPr>
        <p:txBody>
          <a:bodyPr wrap="none">
            <a:spAutoFit/>
          </a:bodyPr>
          <a:lstStyle/>
          <a:p>
            <a:r>
              <a:rPr lang="en-US" altLang="zh-CN" sz="2000" dirty="0"/>
              <a:t>A.D.</a:t>
            </a:r>
            <a:r>
              <a:rPr lang="zh-CN" altLang="zh-CN" sz="2000" baseline="-25000" dirty="0" smtClean="0"/>
              <a:t>甲</a:t>
            </a:r>
            <a:endParaRPr lang="en-US" altLang="zh-CN" sz="2000" baseline="-25000" dirty="0" smtClean="0"/>
          </a:p>
          <a:p>
            <a:r>
              <a:rPr lang="en-US" altLang="zh-CN" sz="2000" baseline="-25000" dirty="0"/>
              <a:t> </a:t>
            </a:r>
            <a:r>
              <a:rPr lang="en-US" altLang="zh-CN" sz="2000" baseline="-25000" dirty="0" smtClean="0"/>
              <a:t>                </a:t>
            </a:r>
            <a:endParaRPr lang="zh-CN" altLang="en-US" sz="2000" dirty="0"/>
          </a:p>
        </p:txBody>
      </p:sp>
      <p:sp>
        <p:nvSpPr>
          <p:cNvPr id="2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xmlns="" val="2914147183"/>
              </p:ext>
            </p:extLst>
          </p:nvPr>
        </p:nvGraphicFramePr>
        <p:xfrm>
          <a:off x="7287498" y="3473740"/>
          <a:ext cx="761816" cy="459330"/>
        </p:xfrm>
        <a:graphic>
          <a:graphicData uri="http://schemas.openxmlformats.org/presentationml/2006/ole">
            <p:oleObj spid="_x0000_s76927" name="公式" r:id="rId10" imgW="647700" imgH="393700" progId="Equation.3">
              <p:embed/>
            </p:oleObj>
          </a:graphicData>
        </a:graphic>
      </p:graphicFrame>
      <p:sp>
        <p:nvSpPr>
          <p:cNvPr id="24" name="矩形 23"/>
          <p:cNvSpPr/>
          <p:nvPr/>
        </p:nvSpPr>
        <p:spPr>
          <a:xfrm>
            <a:off x="8084453" y="3589782"/>
            <a:ext cx="569387" cy="369332"/>
          </a:xfrm>
          <a:prstGeom prst="rect">
            <a:avLst/>
          </a:prstGeom>
        </p:spPr>
        <p:txBody>
          <a:bodyPr wrap="none">
            <a:spAutoFit/>
          </a:bodyPr>
          <a:lstStyle/>
          <a:p>
            <a:r>
              <a:rPr lang="en-US" altLang="zh-CN" sz="1800" dirty="0"/>
              <a:t>(</a:t>
            </a:r>
            <a:r>
              <a:rPr lang="zh-CN" altLang="zh-CN" sz="1800" dirty="0"/>
              <a:t>个</a:t>
            </a:r>
            <a:r>
              <a:rPr lang="en-US" altLang="zh-CN" sz="1800" dirty="0"/>
              <a:t>)</a:t>
            </a:r>
            <a:endParaRPr lang="zh-CN" altLang="en-US" sz="1800" dirty="0"/>
          </a:p>
        </p:txBody>
      </p:sp>
      <p:sp>
        <p:nvSpPr>
          <p:cNvPr id="30" name="矩形 29"/>
          <p:cNvSpPr/>
          <p:nvPr/>
        </p:nvSpPr>
        <p:spPr>
          <a:xfrm>
            <a:off x="6366764" y="4211414"/>
            <a:ext cx="856325" cy="400110"/>
          </a:xfrm>
          <a:prstGeom prst="rect">
            <a:avLst/>
          </a:prstGeom>
        </p:spPr>
        <p:txBody>
          <a:bodyPr wrap="none">
            <a:spAutoFit/>
          </a:bodyPr>
          <a:lstStyle/>
          <a:p>
            <a:r>
              <a:rPr lang="en-US" altLang="zh-CN" sz="2000" dirty="0"/>
              <a:t>A.D.</a:t>
            </a:r>
            <a:r>
              <a:rPr lang="zh-CN" altLang="zh-CN" sz="2000" baseline="-25000" dirty="0"/>
              <a:t>乙</a:t>
            </a:r>
            <a:endParaRPr lang="zh-CN" altLang="en-US" sz="2800" dirty="0"/>
          </a:p>
        </p:txBody>
      </p:sp>
      <p:sp>
        <p:nvSpPr>
          <p:cNvPr id="31"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336" name="对象 14335"/>
          <p:cNvGraphicFramePr>
            <a:graphicFrameLocks noChangeAspect="1"/>
          </p:cNvGraphicFramePr>
          <p:nvPr>
            <p:extLst>
              <p:ext uri="{D42A27DB-BD31-4B8C-83A1-F6EECF244321}">
                <p14:modId xmlns:p14="http://schemas.microsoft.com/office/powerpoint/2010/main" xmlns="" val="876646327"/>
              </p:ext>
            </p:extLst>
          </p:nvPr>
        </p:nvGraphicFramePr>
        <p:xfrm>
          <a:off x="7220685" y="3959114"/>
          <a:ext cx="1003985" cy="793272"/>
        </p:xfrm>
        <a:graphic>
          <a:graphicData uri="http://schemas.openxmlformats.org/presentationml/2006/ole">
            <p:oleObj spid="_x0000_s76928" name="公式" r:id="rId11" imgW="774700" imgH="609600" progId="Equation.3">
              <p:embed/>
            </p:oleObj>
          </a:graphicData>
        </a:graphic>
      </p:graphicFrame>
      <p:sp>
        <p:nvSpPr>
          <p:cNvPr id="14337"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339" name="对象 14338"/>
          <p:cNvGraphicFramePr>
            <a:graphicFrameLocks noChangeAspect="1"/>
          </p:cNvGraphicFramePr>
          <p:nvPr>
            <p:extLst>
              <p:ext uri="{D42A27DB-BD31-4B8C-83A1-F6EECF244321}">
                <p14:modId xmlns:p14="http://schemas.microsoft.com/office/powerpoint/2010/main" xmlns="" val="3479406352"/>
              </p:ext>
            </p:extLst>
          </p:nvPr>
        </p:nvGraphicFramePr>
        <p:xfrm>
          <a:off x="7249765" y="4869200"/>
          <a:ext cx="749958" cy="504070"/>
        </p:xfrm>
        <a:graphic>
          <a:graphicData uri="http://schemas.openxmlformats.org/presentationml/2006/ole">
            <p:oleObj spid="_x0000_s76929" name="公式" r:id="rId12" imgW="584200" imgH="393700" progId="Equation.3">
              <p:embed/>
            </p:oleObj>
          </a:graphicData>
        </a:graphic>
      </p:graphicFrame>
      <p:sp>
        <p:nvSpPr>
          <p:cNvPr id="14340" name="矩形 14339"/>
          <p:cNvSpPr/>
          <p:nvPr/>
        </p:nvSpPr>
        <p:spPr>
          <a:xfrm>
            <a:off x="8137103" y="4941210"/>
            <a:ext cx="569387" cy="369332"/>
          </a:xfrm>
          <a:prstGeom prst="rect">
            <a:avLst/>
          </a:prstGeom>
        </p:spPr>
        <p:txBody>
          <a:bodyPr wrap="none">
            <a:spAutoFit/>
          </a:bodyPr>
          <a:lstStyle/>
          <a:p>
            <a:r>
              <a:rPr lang="en-US" altLang="zh-CN" sz="1800" dirty="0"/>
              <a:t>(</a:t>
            </a:r>
            <a:r>
              <a:rPr lang="zh-CN" altLang="zh-CN" sz="1800" dirty="0"/>
              <a:t>个</a:t>
            </a:r>
            <a:r>
              <a:rPr lang="en-US" altLang="zh-CN" sz="1800" dirty="0"/>
              <a:t>)</a:t>
            </a:r>
            <a:endParaRPr lang="zh-CN" altLang="en-US" sz="1800" dirty="0"/>
          </a:p>
        </p:txBody>
      </p:sp>
      <p:sp>
        <p:nvSpPr>
          <p:cNvPr id="14341" name="矩形 14340"/>
          <p:cNvSpPr/>
          <p:nvPr/>
        </p:nvSpPr>
        <p:spPr>
          <a:xfrm>
            <a:off x="619798" y="6093370"/>
            <a:ext cx="8328940" cy="584775"/>
          </a:xfrm>
          <a:prstGeom prst="rect">
            <a:avLst/>
          </a:prstGeom>
        </p:spPr>
        <p:txBody>
          <a:bodyPr wrap="square">
            <a:spAutoFit/>
          </a:bodyPr>
          <a:lstStyle/>
          <a:p>
            <a:r>
              <a:rPr lang="zh-CN" altLang="zh-CN" sz="1600" dirty="0"/>
              <a:t>计算结果表明，甲组每个工人的日产零件与组平均日产零件平均差</a:t>
            </a:r>
            <a:r>
              <a:rPr lang="en-US" altLang="zh-CN" sz="1600" dirty="0"/>
              <a:t>12</a:t>
            </a:r>
            <a:r>
              <a:rPr lang="zh-CN" altLang="zh-CN" sz="1600" dirty="0"/>
              <a:t>个；乙组平均差</a:t>
            </a:r>
            <a:r>
              <a:rPr lang="en-US" altLang="zh-CN" sz="1600" dirty="0"/>
              <a:t>6</a:t>
            </a:r>
            <a:r>
              <a:rPr lang="zh-CN" altLang="zh-CN" sz="1600" dirty="0"/>
              <a:t>个，说明甲组工人日产零件的差异程度大于乙组，乙组的平均日产零件的代表性大于甲组。</a:t>
            </a:r>
          </a:p>
        </p:txBody>
      </p:sp>
    </p:spTree>
    <p:extLst>
      <p:ext uri="{BB962C8B-B14F-4D97-AF65-F5344CB8AC3E}">
        <p14:creationId xmlns:p14="http://schemas.microsoft.com/office/powerpoint/2010/main" xmlns="" val="13234908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34</a:t>
            </a:fld>
            <a:r>
              <a:rPr lang="en-US" altLang="zh-CN" sz="800">
                <a:solidFill>
                  <a:schemeClr val="bg1"/>
                </a:solidFill>
              </a:rPr>
              <a:t> ]</a:t>
            </a:r>
          </a:p>
        </p:txBody>
      </p:sp>
      <p:sp>
        <p:nvSpPr>
          <p:cNvPr id="2" name="矩形 1"/>
          <p:cNvSpPr/>
          <p:nvPr/>
        </p:nvSpPr>
        <p:spPr>
          <a:xfrm>
            <a:off x="539440" y="1143891"/>
            <a:ext cx="4482317" cy="461665"/>
          </a:xfrm>
          <a:prstGeom prst="rect">
            <a:avLst/>
          </a:prstGeom>
        </p:spPr>
        <p:txBody>
          <a:bodyPr wrap="none">
            <a:spAutoFit/>
          </a:bodyPr>
          <a:lstStyle/>
          <a:p>
            <a:r>
              <a:rPr lang="en-US" altLang="zh-CN" dirty="0" smtClean="0"/>
              <a:t>4.3.3  </a:t>
            </a:r>
            <a:r>
              <a:rPr lang="zh-CN" altLang="en-US" dirty="0" smtClean="0"/>
              <a:t>平均差（</a:t>
            </a:r>
            <a:r>
              <a:rPr lang="en-US" altLang="zh-CN" dirty="0" smtClean="0"/>
              <a:t>Mean Deviation</a:t>
            </a:r>
            <a:r>
              <a:rPr lang="zh-CN" altLang="en-US" dirty="0" smtClean="0"/>
              <a:t>）</a:t>
            </a:r>
            <a:endParaRPr lang="zh-CN" altLang="zh-CN" dirty="0"/>
          </a:p>
        </p:txBody>
      </p:sp>
      <p:sp>
        <p:nvSpPr>
          <p:cNvPr id="3" name="矩形 2"/>
          <p:cNvSpPr/>
          <p:nvPr/>
        </p:nvSpPr>
        <p:spPr>
          <a:xfrm>
            <a:off x="367350" y="2564880"/>
            <a:ext cx="8409299" cy="2308324"/>
          </a:xfrm>
          <a:prstGeom prst="rect">
            <a:avLst/>
          </a:prstGeom>
        </p:spPr>
        <p:txBody>
          <a:bodyPr wrap="square">
            <a:spAutoFit/>
          </a:bodyPr>
          <a:lstStyle/>
          <a:p>
            <a:r>
              <a:rPr lang="zh-CN" altLang="zh-CN" dirty="0"/>
              <a:t>若资料是已分组的变量数列，则要按加权的方法计算平均差。计算公式</a:t>
            </a:r>
            <a:r>
              <a:rPr lang="zh-CN" altLang="zh-CN" dirty="0" smtClean="0"/>
              <a:t>为</a:t>
            </a:r>
            <a:endParaRPr lang="en-US" altLang="zh-CN" dirty="0" smtClean="0"/>
          </a:p>
          <a:p>
            <a:r>
              <a:rPr lang="en-US" altLang="zh-CN" dirty="0" smtClean="0"/>
              <a:t>                              A.D.                                         (4.39)</a:t>
            </a:r>
          </a:p>
          <a:p>
            <a:r>
              <a:rPr lang="zh-CN" altLang="en-US" sz="2000" dirty="0" smtClean="0"/>
              <a:t>式中：</a:t>
            </a:r>
            <a:r>
              <a:rPr lang="en-US" altLang="zh-CN" sz="2000" dirty="0" smtClean="0"/>
              <a:t>fi—</a:t>
            </a:r>
            <a:r>
              <a:rPr lang="zh-CN" altLang="en-US" sz="2000" dirty="0" smtClean="0"/>
              <a:t>是各组的权数。</a:t>
            </a:r>
            <a:endParaRPr lang="zh-CN" altLang="zh-CN" sz="2000" dirty="0" smtClean="0"/>
          </a:p>
          <a:p>
            <a:endParaRPr lang="zh-CN" altLang="zh-CN" sz="18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3296365478"/>
              </p:ext>
            </p:extLst>
          </p:nvPr>
        </p:nvGraphicFramePr>
        <p:xfrm>
          <a:off x="3419840" y="3068950"/>
          <a:ext cx="1354632" cy="983891"/>
        </p:xfrm>
        <a:graphic>
          <a:graphicData uri="http://schemas.openxmlformats.org/presentationml/2006/ole">
            <p:oleObj spid="_x0000_s77836" name="公式" r:id="rId3" imgW="901700" imgH="660400" progId="Equation.3">
              <p:embed/>
            </p:oleObj>
          </a:graphicData>
        </a:graphic>
      </p:graphicFrame>
    </p:spTree>
    <p:extLst>
      <p:ext uri="{BB962C8B-B14F-4D97-AF65-F5344CB8AC3E}">
        <p14:creationId xmlns:p14="http://schemas.microsoft.com/office/powerpoint/2010/main" xmlns="" val="27688810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35</a:t>
            </a:fld>
            <a:r>
              <a:rPr lang="en-US" altLang="zh-CN" sz="800">
                <a:solidFill>
                  <a:schemeClr val="bg1"/>
                </a:solidFill>
              </a:rPr>
              <a:t> ]</a:t>
            </a:r>
          </a:p>
        </p:txBody>
      </p:sp>
      <p:sp>
        <p:nvSpPr>
          <p:cNvPr id="2" name="矩形 1"/>
          <p:cNvSpPr/>
          <p:nvPr/>
        </p:nvSpPr>
        <p:spPr>
          <a:xfrm>
            <a:off x="539440" y="1143891"/>
            <a:ext cx="4482317" cy="461665"/>
          </a:xfrm>
          <a:prstGeom prst="rect">
            <a:avLst/>
          </a:prstGeom>
        </p:spPr>
        <p:txBody>
          <a:bodyPr wrap="none">
            <a:spAutoFit/>
          </a:bodyPr>
          <a:lstStyle/>
          <a:p>
            <a:r>
              <a:rPr lang="en-US" altLang="zh-CN" dirty="0" smtClean="0"/>
              <a:t>4.3.3  </a:t>
            </a:r>
            <a:r>
              <a:rPr lang="zh-CN" altLang="en-US" dirty="0" smtClean="0"/>
              <a:t>平均差（</a:t>
            </a:r>
            <a:r>
              <a:rPr lang="en-US" altLang="zh-CN" dirty="0" smtClean="0"/>
              <a:t>Mean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375521" y="1844780"/>
            <a:ext cx="8337288" cy="461665"/>
          </a:xfrm>
          <a:prstGeom prst="rect">
            <a:avLst/>
          </a:prstGeom>
        </p:spPr>
        <p:txBody>
          <a:bodyPr wrap="square">
            <a:spAutoFit/>
          </a:bodyPr>
          <a:lstStyle/>
          <a:p>
            <a:r>
              <a:rPr lang="zh-CN" altLang="zh-CN" b="1" dirty="0"/>
              <a:t>例</a:t>
            </a:r>
            <a:r>
              <a:rPr lang="en-US" altLang="zh-CN" b="1" dirty="0"/>
              <a:t> </a:t>
            </a:r>
            <a:r>
              <a:rPr lang="en-US" altLang="zh-CN" b="1" dirty="0" smtClean="0"/>
              <a:t>4-17 </a:t>
            </a:r>
            <a:r>
              <a:rPr lang="zh-CN" altLang="en-US" dirty="0" smtClean="0"/>
              <a:t>某大学一年级</a:t>
            </a:r>
            <a:r>
              <a:rPr lang="en-US" altLang="zh-CN" dirty="0" smtClean="0"/>
              <a:t>500</a:t>
            </a:r>
            <a:r>
              <a:rPr lang="zh-CN" altLang="en-US" dirty="0" smtClean="0"/>
              <a:t>名学生年龄资料见表</a:t>
            </a:r>
            <a:r>
              <a:rPr lang="en-US" altLang="zh-CN" dirty="0" smtClean="0"/>
              <a:t>4-12</a:t>
            </a:r>
            <a:endParaRPr lang="zh-CN" altLang="en-US" dirty="0"/>
          </a:p>
        </p:txBody>
      </p:sp>
      <p:sp>
        <p:nvSpPr>
          <p:cNvPr id="7" name="矩形 6"/>
          <p:cNvSpPr/>
          <p:nvPr/>
        </p:nvSpPr>
        <p:spPr>
          <a:xfrm>
            <a:off x="425510" y="2564387"/>
            <a:ext cx="4572000" cy="369332"/>
          </a:xfrm>
          <a:prstGeom prst="rect">
            <a:avLst/>
          </a:prstGeom>
        </p:spPr>
        <p:txBody>
          <a:bodyPr>
            <a:spAutoFit/>
          </a:bodyPr>
          <a:lstStyle/>
          <a:p>
            <a:r>
              <a:rPr lang="zh-CN" altLang="zh-CN" sz="1800" dirty="0"/>
              <a:t>表</a:t>
            </a:r>
            <a:r>
              <a:rPr lang="en-US" altLang="zh-CN" sz="1800" dirty="0"/>
              <a:t>4-12</a:t>
            </a:r>
            <a:r>
              <a:rPr lang="zh-CN" altLang="zh-CN" sz="1800" dirty="0"/>
              <a:t>某大学一年级</a:t>
            </a:r>
            <a:r>
              <a:rPr lang="en-US" altLang="zh-CN" sz="1800" dirty="0"/>
              <a:t>500</a:t>
            </a:r>
            <a:r>
              <a:rPr lang="zh-CN" altLang="zh-CN" sz="1800" dirty="0"/>
              <a:t>名学生年龄资料</a:t>
            </a:r>
          </a:p>
        </p:txBody>
      </p:sp>
      <p:graphicFrame>
        <p:nvGraphicFramePr>
          <p:cNvPr id="9" name="表格 8"/>
          <p:cNvGraphicFramePr>
            <a:graphicFrameLocks noGrp="1"/>
          </p:cNvGraphicFramePr>
          <p:nvPr>
            <p:extLst>
              <p:ext uri="{D42A27DB-BD31-4B8C-83A1-F6EECF244321}">
                <p14:modId xmlns:p14="http://schemas.microsoft.com/office/powerpoint/2010/main" xmlns="" val="2844913082"/>
              </p:ext>
            </p:extLst>
          </p:nvPr>
        </p:nvGraphicFramePr>
        <p:xfrm>
          <a:off x="299653" y="2996940"/>
          <a:ext cx="4961890" cy="3056905"/>
        </p:xfrm>
        <a:graphic>
          <a:graphicData uri="http://schemas.openxmlformats.org/drawingml/2006/table">
            <a:tbl>
              <a:tblPr>
                <a:tableStyleId>{E8B1032C-EA38-4F05-BA0D-38AFFFC7BED3}</a:tableStyleId>
              </a:tblPr>
              <a:tblGrid>
                <a:gridCol w="648090"/>
                <a:gridCol w="653025"/>
                <a:gridCol w="692150"/>
                <a:gridCol w="709930"/>
                <a:gridCol w="720725"/>
                <a:gridCol w="740410"/>
                <a:gridCol w="797560"/>
              </a:tblGrid>
              <a:tr h="1080150">
                <a:tc>
                  <a:txBody>
                    <a:bodyPr/>
                    <a:lstStyle/>
                    <a:p>
                      <a:pPr algn="ctr">
                        <a:lnSpc>
                          <a:spcPct val="150000"/>
                        </a:lnSpc>
                        <a:spcAft>
                          <a:spcPts val="0"/>
                        </a:spcAft>
                      </a:pPr>
                      <a:r>
                        <a:rPr lang="zh-CN" sz="1400" kern="100" dirty="0">
                          <a:effectLst/>
                        </a:rPr>
                        <a:t>年龄</a:t>
                      </a:r>
                      <a:endParaRPr lang="zh-CN" sz="1100" kern="100" dirty="0">
                        <a:effectLst/>
                      </a:endParaRPr>
                    </a:p>
                    <a:p>
                      <a:pPr algn="ctr">
                        <a:lnSpc>
                          <a:spcPct val="150000"/>
                        </a:lnSpc>
                        <a:spcAft>
                          <a:spcPts val="0"/>
                        </a:spcAft>
                      </a:pPr>
                      <a:r>
                        <a:rPr lang="en-US" sz="1400" kern="100" dirty="0">
                          <a:effectLst/>
                        </a:rPr>
                        <a:t>/</a:t>
                      </a:r>
                      <a:r>
                        <a:rPr lang="zh-CN" sz="1400" kern="100" dirty="0">
                          <a:effectLst/>
                        </a:rPr>
                        <a:t>岁 </a:t>
                      </a: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学生数</a:t>
                      </a:r>
                      <a:endParaRPr lang="zh-CN" sz="1100" kern="100">
                        <a:effectLst/>
                      </a:endParaRPr>
                    </a:p>
                    <a:p>
                      <a:pPr algn="ctr">
                        <a:lnSpc>
                          <a:spcPct val="150000"/>
                        </a:lnSpc>
                        <a:spcAft>
                          <a:spcPts val="0"/>
                        </a:spcAft>
                      </a:pPr>
                      <a:r>
                        <a:rPr lang="en-US" sz="1400" kern="100">
                          <a:effectLst/>
                        </a:rPr>
                        <a:t>/</a:t>
                      </a:r>
                      <a:r>
                        <a:rPr lang="zh-CN" sz="1400" kern="100">
                          <a:effectLst/>
                        </a:rPr>
                        <a:t>人</a:t>
                      </a:r>
                      <a:r>
                        <a:rPr lang="en-US" sz="1400" kern="100">
                          <a:effectLst/>
                        </a:rPr>
                        <a:t>f</a:t>
                      </a:r>
                      <a:r>
                        <a:rPr lang="en-US" sz="1400" kern="100" baseline="-25000">
                          <a:effectLst/>
                        </a:rPr>
                        <a:t>i</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x</a:t>
                      </a:r>
                      <a:r>
                        <a:rPr lang="en-US" sz="1400" kern="100" baseline="-25000">
                          <a:effectLst/>
                        </a:rPr>
                        <a:t>i</a:t>
                      </a:r>
                      <a:r>
                        <a:rPr lang="en-US" sz="1400" kern="100">
                          <a:effectLst/>
                        </a:rPr>
                        <a:t>f</a:t>
                      </a:r>
                      <a:r>
                        <a:rPr lang="en-US" sz="1400" kern="100" baseline="-25000">
                          <a:effectLst/>
                        </a:rPr>
                        <a:t>i</a:t>
                      </a:r>
                      <a:endParaRPr lang="zh-CN" sz="1100" kern="100">
                        <a:effectLst/>
                        <a:latin typeface="Times New Roman"/>
                        <a:ea typeface="宋体"/>
                      </a:endParaRPr>
                    </a:p>
                  </a:txBody>
                  <a:tcPr marL="68580" marR="68580" marT="0" marB="0" anchor="ctr"/>
                </a:tc>
                <a:tc>
                  <a:txBody>
                    <a:bodyPr/>
                    <a:lstStyle/>
                    <a:p>
                      <a:pPr algn="ctr">
                        <a:lnSpc>
                          <a:spcPct val="100000"/>
                        </a:lnSpc>
                        <a:spcAft>
                          <a:spcPts val="0"/>
                        </a:spcAft>
                      </a:pPr>
                      <a:r>
                        <a:rPr lang="zh-CN" sz="1400" kern="100" dirty="0">
                          <a:effectLst/>
                        </a:rPr>
                        <a:t>离差</a:t>
                      </a:r>
                      <a:r>
                        <a:rPr lang="en-US" sz="1400" kern="100" dirty="0">
                          <a:effectLst/>
                        </a:rPr>
                        <a:t> </a:t>
                      </a:r>
                      <a:endParaRPr lang="zh-CN" sz="1100" kern="100" dirty="0">
                        <a:effectLst/>
                        <a:latin typeface="Times New Roman"/>
                        <a:ea typeface="宋体"/>
                      </a:endParaRPr>
                    </a:p>
                  </a:txBody>
                  <a:tcPr marL="68580" marR="68580" marT="0" marB="0" anchor="ctr"/>
                </a:tc>
                <a:tc>
                  <a:txBody>
                    <a:bodyPr/>
                    <a:lstStyle/>
                    <a:p>
                      <a:pPr algn="ctr">
                        <a:lnSpc>
                          <a:spcPts val="100"/>
                        </a:lnSpc>
                        <a:spcAft>
                          <a:spcPts val="0"/>
                        </a:spcAft>
                      </a:pPr>
                      <a:r>
                        <a:rPr lang="zh-CN" sz="1400" kern="100" dirty="0">
                          <a:effectLst/>
                        </a:rPr>
                        <a:t>绝对</a:t>
                      </a:r>
                      <a:endParaRPr lang="zh-CN" sz="1100" kern="100" dirty="0">
                        <a:effectLst/>
                      </a:endParaRPr>
                    </a:p>
                    <a:p>
                      <a:pPr algn="ctr">
                        <a:lnSpc>
                          <a:spcPct val="150000"/>
                        </a:lnSpc>
                        <a:spcAft>
                          <a:spcPts val="0"/>
                        </a:spcAft>
                      </a:pPr>
                      <a:r>
                        <a:rPr lang="zh-CN" sz="1400" kern="100" dirty="0">
                          <a:effectLst/>
                        </a:rPr>
                        <a:t>离差</a:t>
                      </a:r>
                      <a:r>
                        <a:rPr lang="en-US" sz="1400" kern="100" dirty="0">
                          <a:effectLst/>
                        </a:rPr>
                        <a:t> </a:t>
                      </a:r>
                      <a:endParaRPr lang="zh-CN" sz="1100" kern="100" dirty="0">
                        <a:effectLst/>
                        <a:latin typeface="Times New Roman"/>
                        <a:ea typeface="宋体"/>
                      </a:endParaRPr>
                    </a:p>
                  </a:txBody>
                  <a:tcPr marL="68580" marR="68580" marT="0" marB="0" anchor="ctr"/>
                </a:tc>
                <a:tc>
                  <a:txBody>
                    <a:bodyPr/>
                    <a:lstStyle/>
                    <a:p>
                      <a:pPr algn="r">
                        <a:lnSpc>
                          <a:spcPct val="150000"/>
                        </a:lnSpc>
                        <a:spcAft>
                          <a:spcPts val="0"/>
                        </a:spcAft>
                      </a:pPr>
                      <a:r>
                        <a:rPr lang="en-US" sz="1400" kern="100" dirty="0">
                          <a:effectLst/>
                        </a:rPr>
                        <a:t>f</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400" kern="100">
                        <a:effectLst/>
                        <a:latin typeface="Times New Roman"/>
                        <a:ea typeface="宋体"/>
                      </a:endParaRPr>
                    </a:p>
                  </a:txBody>
                  <a:tcPr marL="68580" marR="68580" marT="0" marB="0" anchor="ctr"/>
                </a:tc>
              </a:tr>
              <a:tr h="0">
                <a:tc>
                  <a:txBody>
                    <a:bodyPr/>
                    <a:lstStyle/>
                    <a:p>
                      <a:pPr algn="ctr">
                        <a:lnSpc>
                          <a:spcPct val="150000"/>
                        </a:lnSpc>
                        <a:spcAft>
                          <a:spcPts val="0"/>
                        </a:spcAft>
                      </a:pPr>
                      <a:r>
                        <a:rPr lang="en-US" sz="1400" kern="100">
                          <a:effectLst/>
                        </a:rPr>
                        <a:t>16</a:t>
                      </a:r>
                      <a:endParaRPr lang="zh-CN" sz="1100" kern="100">
                        <a:effectLst/>
                      </a:endParaRPr>
                    </a:p>
                    <a:p>
                      <a:pPr algn="ctr">
                        <a:lnSpc>
                          <a:spcPct val="150000"/>
                        </a:lnSpc>
                        <a:spcAft>
                          <a:spcPts val="0"/>
                        </a:spcAft>
                      </a:pPr>
                      <a:r>
                        <a:rPr lang="en-US" sz="1400" kern="100">
                          <a:effectLst/>
                        </a:rPr>
                        <a:t>17</a:t>
                      </a:r>
                      <a:endParaRPr lang="zh-CN" sz="1100" kern="100">
                        <a:effectLst/>
                      </a:endParaRPr>
                    </a:p>
                    <a:p>
                      <a:pPr algn="ctr">
                        <a:lnSpc>
                          <a:spcPct val="150000"/>
                        </a:lnSpc>
                        <a:spcAft>
                          <a:spcPts val="0"/>
                        </a:spcAft>
                      </a:pPr>
                      <a:r>
                        <a:rPr lang="en-US" sz="1400" kern="100">
                          <a:effectLst/>
                        </a:rPr>
                        <a:t>18</a:t>
                      </a:r>
                      <a:endParaRPr lang="zh-CN" sz="1100" kern="100">
                        <a:effectLst/>
                      </a:endParaRPr>
                    </a:p>
                    <a:p>
                      <a:pPr algn="ctr">
                        <a:lnSpc>
                          <a:spcPct val="150000"/>
                        </a:lnSpc>
                        <a:spcAft>
                          <a:spcPts val="0"/>
                        </a:spcAft>
                      </a:pPr>
                      <a:r>
                        <a:rPr lang="en-US" sz="1400" kern="100">
                          <a:effectLst/>
                        </a:rPr>
                        <a:t>19</a:t>
                      </a:r>
                      <a:endParaRPr lang="zh-CN" sz="1100" kern="100">
                        <a:effectLst/>
                      </a:endParaRPr>
                    </a:p>
                    <a:p>
                      <a:pPr algn="ctr">
                        <a:lnSpc>
                          <a:spcPct val="150000"/>
                        </a:lnSpc>
                        <a:spcAft>
                          <a:spcPts val="0"/>
                        </a:spcAft>
                      </a:pPr>
                      <a:r>
                        <a:rPr lang="en-US" sz="1400" kern="100">
                          <a:effectLst/>
                        </a:rPr>
                        <a:t>20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50</a:t>
                      </a:r>
                      <a:endParaRPr lang="zh-CN" sz="1100" kern="100">
                        <a:effectLst/>
                      </a:endParaRPr>
                    </a:p>
                    <a:p>
                      <a:pPr algn="ctr">
                        <a:lnSpc>
                          <a:spcPct val="150000"/>
                        </a:lnSpc>
                        <a:spcAft>
                          <a:spcPts val="0"/>
                        </a:spcAft>
                      </a:pPr>
                      <a:r>
                        <a:rPr lang="en-US" sz="1400" kern="100">
                          <a:effectLst/>
                        </a:rPr>
                        <a:t>180</a:t>
                      </a:r>
                      <a:endParaRPr lang="zh-CN" sz="1100" kern="100">
                        <a:effectLst/>
                      </a:endParaRPr>
                    </a:p>
                    <a:p>
                      <a:pPr algn="ctr">
                        <a:lnSpc>
                          <a:spcPct val="150000"/>
                        </a:lnSpc>
                        <a:spcAft>
                          <a:spcPts val="0"/>
                        </a:spcAft>
                      </a:pPr>
                      <a:r>
                        <a:rPr lang="en-US" sz="1400" kern="100">
                          <a:effectLst/>
                        </a:rPr>
                        <a:t>200</a:t>
                      </a:r>
                      <a:endParaRPr lang="zh-CN" sz="1100" kern="100">
                        <a:effectLst/>
                      </a:endParaRPr>
                    </a:p>
                    <a:p>
                      <a:pPr algn="ctr">
                        <a:lnSpc>
                          <a:spcPct val="150000"/>
                        </a:lnSpc>
                        <a:spcAft>
                          <a:spcPts val="0"/>
                        </a:spcAft>
                      </a:pPr>
                      <a:r>
                        <a:rPr lang="en-US" sz="1400" kern="100">
                          <a:effectLst/>
                        </a:rPr>
                        <a:t>40</a:t>
                      </a:r>
                      <a:endParaRPr lang="zh-CN" sz="1100" kern="100">
                        <a:effectLst/>
                      </a:endParaRPr>
                    </a:p>
                    <a:p>
                      <a:pPr algn="ctr">
                        <a:lnSpc>
                          <a:spcPct val="150000"/>
                        </a:lnSpc>
                        <a:spcAft>
                          <a:spcPts val="0"/>
                        </a:spcAft>
                      </a:pPr>
                      <a:r>
                        <a:rPr lang="en-US" sz="1400" kern="100">
                          <a:effectLst/>
                        </a:rPr>
                        <a:t>30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800</a:t>
                      </a:r>
                      <a:endParaRPr lang="zh-CN" sz="1100" kern="100">
                        <a:effectLst/>
                      </a:endParaRPr>
                    </a:p>
                    <a:p>
                      <a:pPr algn="ctr">
                        <a:lnSpc>
                          <a:spcPct val="150000"/>
                        </a:lnSpc>
                        <a:spcAft>
                          <a:spcPts val="0"/>
                        </a:spcAft>
                      </a:pPr>
                      <a:r>
                        <a:rPr lang="en-US" sz="1400" kern="100">
                          <a:effectLst/>
                        </a:rPr>
                        <a:t>3,060</a:t>
                      </a:r>
                      <a:endParaRPr lang="zh-CN" sz="1100" kern="100">
                        <a:effectLst/>
                      </a:endParaRPr>
                    </a:p>
                    <a:p>
                      <a:pPr algn="ctr">
                        <a:lnSpc>
                          <a:spcPct val="150000"/>
                        </a:lnSpc>
                        <a:spcAft>
                          <a:spcPts val="0"/>
                        </a:spcAft>
                      </a:pPr>
                      <a:r>
                        <a:rPr lang="en-US" sz="1400" kern="100">
                          <a:effectLst/>
                        </a:rPr>
                        <a:t>3.600</a:t>
                      </a:r>
                      <a:endParaRPr lang="zh-CN" sz="1100" kern="100">
                        <a:effectLst/>
                      </a:endParaRPr>
                    </a:p>
                    <a:p>
                      <a:pPr algn="ctr">
                        <a:lnSpc>
                          <a:spcPct val="150000"/>
                        </a:lnSpc>
                        <a:spcAft>
                          <a:spcPts val="0"/>
                        </a:spcAft>
                      </a:pPr>
                      <a:r>
                        <a:rPr lang="en-US" sz="1400" kern="100">
                          <a:effectLst/>
                        </a:rPr>
                        <a:t>760</a:t>
                      </a:r>
                      <a:endParaRPr lang="zh-CN" sz="1100" kern="100">
                        <a:effectLst/>
                      </a:endParaRPr>
                    </a:p>
                    <a:p>
                      <a:pPr algn="ctr">
                        <a:lnSpc>
                          <a:spcPct val="150000"/>
                        </a:lnSpc>
                        <a:spcAft>
                          <a:spcPts val="0"/>
                        </a:spcAft>
                      </a:pPr>
                      <a:r>
                        <a:rPr lang="en-US" sz="1400" kern="100">
                          <a:effectLst/>
                        </a:rPr>
                        <a:t>600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r>
                        <a:rPr lang="en-US" sz="1400" kern="100">
                          <a:effectLst/>
                        </a:rPr>
                        <a:t>1.64</a:t>
                      </a:r>
                      <a:endParaRPr lang="zh-CN" sz="1100" kern="100">
                        <a:effectLst/>
                      </a:endParaRPr>
                    </a:p>
                    <a:p>
                      <a:pPr algn="ctr">
                        <a:lnSpc>
                          <a:spcPct val="150000"/>
                        </a:lnSpc>
                        <a:spcAft>
                          <a:spcPts val="0"/>
                        </a:spcAft>
                      </a:pPr>
                      <a:r>
                        <a:rPr lang="zh-CN" sz="1400" kern="100">
                          <a:effectLst/>
                        </a:rPr>
                        <a:t>―</a:t>
                      </a:r>
                      <a:r>
                        <a:rPr lang="en-US" sz="1400" kern="100">
                          <a:effectLst/>
                        </a:rPr>
                        <a:t>0.64</a:t>
                      </a:r>
                      <a:endParaRPr lang="zh-CN" sz="1100" kern="100">
                        <a:effectLst/>
                      </a:endParaRPr>
                    </a:p>
                    <a:p>
                      <a:pPr algn="ctr">
                        <a:lnSpc>
                          <a:spcPct val="150000"/>
                        </a:lnSpc>
                        <a:spcAft>
                          <a:spcPts val="0"/>
                        </a:spcAft>
                      </a:pPr>
                      <a:r>
                        <a:rPr lang="en-US" sz="1400" kern="100">
                          <a:effectLst/>
                        </a:rPr>
                        <a:t>0.36</a:t>
                      </a:r>
                      <a:endParaRPr lang="zh-CN" sz="1100" kern="100">
                        <a:effectLst/>
                      </a:endParaRPr>
                    </a:p>
                    <a:p>
                      <a:pPr algn="ctr">
                        <a:lnSpc>
                          <a:spcPct val="150000"/>
                        </a:lnSpc>
                        <a:spcAft>
                          <a:spcPts val="0"/>
                        </a:spcAft>
                      </a:pPr>
                      <a:r>
                        <a:rPr lang="en-US" sz="1400" kern="100">
                          <a:effectLst/>
                        </a:rPr>
                        <a:t>1.36</a:t>
                      </a:r>
                      <a:endParaRPr lang="zh-CN" sz="1100" kern="100">
                        <a:effectLst/>
                      </a:endParaRPr>
                    </a:p>
                    <a:p>
                      <a:pPr algn="ctr">
                        <a:lnSpc>
                          <a:spcPct val="150000"/>
                        </a:lnSpc>
                        <a:spcAft>
                          <a:spcPts val="0"/>
                        </a:spcAft>
                      </a:pPr>
                      <a:r>
                        <a:rPr lang="en-US" sz="1400" kern="100">
                          <a:effectLst/>
                        </a:rPr>
                        <a:t>2.36</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1.64</a:t>
                      </a:r>
                      <a:endParaRPr lang="zh-CN" sz="1100" kern="100" dirty="0">
                        <a:effectLst/>
                      </a:endParaRPr>
                    </a:p>
                    <a:p>
                      <a:pPr algn="ctr">
                        <a:lnSpc>
                          <a:spcPct val="150000"/>
                        </a:lnSpc>
                        <a:spcAft>
                          <a:spcPts val="0"/>
                        </a:spcAft>
                      </a:pPr>
                      <a:r>
                        <a:rPr lang="en-US" sz="1400" kern="100" dirty="0">
                          <a:effectLst/>
                        </a:rPr>
                        <a:t>0.64</a:t>
                      </a:r>
                      <a:endParaRPr lang="zh-CN" sz="1100" kern="100" dirty="0">
                        <a:effectLst/>
                      </a:endParaRPr>
                    </a:p>
                    <a:p>
                      <a:pPr algn="ctr">
                        <a:lnSpc>
                          <a:spcPct val="150000"/>
                        </a:lnSpc>
                        <a:spcAft>
                          <a:spcPts val="0"/>
                        </a:spcAft>
                      </a:pPr>
                      <a:r>
                        <a:rPr lang="en-US" sz="1400" kern="100" dirty="0">
                          <a:effectLst/>
                        </a:rPr>
                        <a:t>0.36</a:t>
                      </a:r>
                      <a:endParaRPr lang="zh-CN" sz="1100" kern="100" dirty="0">
                        <a:effectLst/>
                      </a:endParaRPr>
                    </a:p>
                    <a:p>
                      <a:pPr algn="ctr">
                        <a:lnSpc>
                          <a:spcPct val="150000"/>
                        </a:lnSpc>
                        <a:spcAft>
                          <a:spcPts val="0"/>
                        </a:spcAft>
                      </a:pPr>
                      <a:r>
                        <a:rPr lang="en-US" sz="1400" kern="100" dirty="0">
                          <a:effectLst/>
                        </a:rPr>
                        <a:t>1.36</a:t>
                      </a:r>
                      <a:endParaRPr lang="zh-CN" sz="1100" kern="100" dirty="0">
                        <a:effectLst/>
                      </a:endParaRPr>
                    </a:p>
                    <a:p>
                      <a:pPr algn="ctr">
                        <a:lnSpc>
                          <a:spcPct val="150000"/>
                        </a:lnSpc>
                        <a:spcAft>
                          <a:spcPts val="0"/>
                        </a:spcAft>
                      </a:pPr>
                      <a:r>
                        <a:rPr lang="en-US" sz="1400" kern="100" dirty="0">
                          <a:effectLst/>
                        </a:rPr>
                        <a:t>2.36</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82.0</a:t>
                      </a:r>
                      <a:endParaRPr lang="zh-CN" sz="1100" kern="100" dirty="0">
                        <a:effectLst/>
                      </a:endParaRPr>
                    </a:p>
                    <a:p>
                      <a:pPr algn="ctr">
                        <a:lnSpc>
                          <a:spcPct val="150000"/>
                        </a:lnSpc>
                        <a:spcAft>
                          <a:spcPts val="0"/>
                        </a:spcAft>
                      </a:pPr>
                      <a:r>
                        <a:rPr lang="en-US" sz="1400" kern="100" dirty="0">
                          <a:effectLst/>
                        </a:rPr>
                        <a:t>115.2</a:t>
                      </a:r>
                      <a:endParaRPr lang="zh-CN" sz="1100" kern="100" dirty="0">
                        <a:effectLst/>
                      </a:endParaRPr>
                    </a:p>
                    <a:p>
                      <a:pPr algn="ctr">
                        <a:lnSpc>
                          <a:spcPct val="150000"/>
                        </a:lnSpc>
                        <a:spcAft>
                          <a:spcPts val="0"/>
                        </a:spcAft>
                      </a:pPr>
                      <a:r>
                        <a:rPr lang="en-US" sz="1400" kern="100" dirty="0">
                          <a:effectLst/>
                        </a:rPr>
                        <a:t>72.0</a:t>
                      </a:r>
                      <a:endParaRPr lang="zh-CN" sz="1100" kern="100" dirty="0">
                        <a:effectLst/>
                      </a:endParaRPr>
                    </a:p>
                    <a:p>
                      <a:pPr algn="ctr">
                        <a:lnSpc>
                          <a:spcPct val="150000"/>
                        </a:lnSpc>
                        <a:spcAft>
                          <a:spcPts val="0"/>
                        </a:spcAft>
                      </a:pPr>
                      <a:r>
                        <a:rPr lang="en-US" sz="1400" kern="100" dirty="0">
                          <a:effectLst/>
                        </a:rPr>
                        <a:t>54.4</a:t>
                      </a:r>
                      <a:endParaRPr lang="zh-CN" sz="1100" kern="100" dirty="0">
                        <a:effectLst/>
                      </a:endParaRPr>
                    </a:p>
                    <a:p>
                      <a:pPr algn="ctr">
                        <a:lnSpc>
                          <a:spcPct val="150000"/>
                        </a:lnSpc>
                        <a:spcAft>
                          <a:spcPts val="0"/>
                        </a:spcAft>
                      </a:pPr>
                      <a:r>
                        <a:rPr lang="en-US" sz="1400" kern="100" dirty="0">
                          <a:effectLst/>
                        </a:rPr>
                        <a:t>70.8</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134.48</a:t>
                      </a:r>
                      <a:endParaRPr lang="zh-CN" sz="1100" kern="100" dirty="0">
                        <a:effectLst/>
                      </a:endParaRPr>
                    </a:p>
                    <a:p>
                      <a:pPr algn="ctr">
                        <a:lnSpc>
                          <a:spcPct val="150000"/>
                        </a:lnSpc>
                        <a:spcAft>
                          <a:spcPts val="0"/>
                        </a:spcAft>
                      </a:pPr>
                      <a:r>
                        <a:rPr lang="en-US" sz="1400" kern="100" dirty="0">
                          <a:effectLst/>
                        </a:rPr>
                        <a:t>73.73</a:t>
                      </a:r>
                      <a:endParaRPr lang="zh-CN" sz="1100" kern="100" dirty="0">
                        <a:effectLst/>
                      </a:endParaRPr>
                    </a:p>
                    <a:p>
                      <a:pPr algn="ctr">
                        <a:lnSpc>
                          <a:spcPct val="150000"/>
                        </a:lnSpc>
                        <a:spcAft>
                          <a:spcPts val="0"/>
                        </a:spcAft>
                      </a:pPr>
                      <a:r>
                        <a:rPr lang="en-US" sz="1400" kern="100" dirty="0">
                          <a:effectLst/>
                        </a:rPr>
                        <a:t>25.92</a:t>
                      </a:r>
                      <a:endParaRPr lang="zh-CN" sz="1100" kern="100" dirty="0">
                        <a:effectLst/>
                      </a:endParaRPr>
                    </a:p>
                    <a:p>
                      <a:pPr algn="ctr">
                        <a:lnSpc>
                          <a:spcPct val="150000"/>
                        </a:lnSpc>
                        <a:spcAft>
                          <a:spcPts val="0"/>
                        </a:spcAft>
                      </a:pPr>
                      <a:r>
                        <a:rPr lang="en-US" sz="1400" kern="100" dirty="0">
                          <a:effectLst/>
                        </a:rPr>
                        <a:t>73.98</a:t>
                      </a:r>
                      <a:endParaRPr lang="zh-CN" sz="1100" kern="100" dirty="0">
                        <a:effectLst/>
                      </a:endParaRPr>
                    </a:p>
                    <a:p>
                      <a:pPr algn="ctr">
                        <a:lnSpc>
                          <a:spcPct val="150000"/>
                        </a:lnSpc>
                        <a:spcAft>
                          <a:spcPts val="0"/>
                        </a:spcAft>
                      </a:pPr>
                      <a:r>
                        <a:rPr lang="en-US" sz="1400" kern="100" dirty="0">
                          <a:effectLst/>
                        </a:rPr>
                        <a:t>167.09</a:t>
                      </a:r>
                      <a:endParaRPr lang="zh-CN" sz="1100" kern="100" dirty="0">
                        <a:effectLst/>
                        <a:latin typeface="Times New Roman"/>
                        <a:ea typeface="宋体"/>
                      </a:endParaRPr>
                    </a:p>
                  </a:txBody>
                  <a:tcPr marL="68580" marR="68580" marT="0" marB="0" anchor="ctr"/>
                </a:tc>
              </a:tr>
              <a:tr h="376555">
                <a:tc>
                  <a:txBody>
                    <a:bodyPr/>
                    <a:lstStyle/>
                    <a:p>
                      <a:pPr algn="ctr">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500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8,820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1.80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394.4</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475.20</a:t>
                      </a:r>
                      <a:endParaRPr lang="zh-CN" sz="1100" kern="100" dirty="0">
                        <a:effectLst/>
                        <a:latin typeface="Times New Roman"/>
                        <a:ea typeface="宋体"/>
                      </a:endParaRPr>
                    </a:p>
                  </a:txBody>
                  <a:tcPr marL="68580" marR="68580" marT="0" marB="0" anchor="ctr"/>
                </a:tc>
              </a:tr>
            </a:tbl>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xmlns="" val="2205721919"/>
              </p:ext>
            </p:extLst>
          </p:nvPr>
        </p:nvGraphicFramePr>
        <p:xfrm>
          <a:off x="2445852" y="3717040"/>
          <a:ext cx="409575" cy="257175"/>
        </p:xfrm>
        <a:graphic>
          <a:graphicData uri="http://schemas.openxmlformats.org/presentationml/2006/ole">
            <p:oleObj spid="_x0000_s80959" name="公式" r:id="rId4" imgW="406400" imgH="254000" progId="Equation.3">
              <p:embed/>
            </p:oleObj>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xmlns="" val="123233421"/>
              </p:ext>
            </p:extLst>
          </p:nvPr>
        </p:nvGraphicFramePr>
        <p:xfrm>
          <a:off x="3131800" y="3717040"/>
          <a:ext cx="447675" cy="304800"/>
        </p:xfrm>
        <a:graphic>
          <a:graphicData uri="http://schemas.openxmlformats.org/presentationml/2006/ole">
            <p:oleObj spid="_x0000_s80960" name="公式" r:id="rId5" imgW="444500" imgH="304800" progId="Equation.3">
              <p:embed/>
            </p:oleObj>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xmlns="" val="1635165315"/>
              </p:ext>
            </p:extLst>
          </p:nvPr>
        </p:nvGraphicFramePr>
        <p:xfrm>
          <a:off x="3779890" y="3429000"/>
          <a:ext cx="447675" cy="304800"/>
        </p:xfrm>
        <a:graphic>
          <a:graphicData uri="http://schemas.openxmlformats.org/presentationml/2006/ole">
            <p:oleObj spid="_x0000_s80961" name="公式" r:id="rId6" imgW="444500" imgH="304800" progId="Equation.3">
              <p:embed/>
            </p:oleObj>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xmlns="" val="4028318929"/>
              </p:ext>
            </p:extLst>
          </p:nvPr>
        </p:nvGraphicFramePr>
        <p:xfrm>
          <a:off x="4484202" y="3501010"/>
          <a:ext cx="657225" cy="276225"/>
        </p:xfrm>
        <a:graphic>
          <a:graphicData uri="http://schemas.openxmlformats.org/presentationml/2006/ole">
            <p:oleObj spid="_x0000_s80962" name="公式" r:id="rId7" imgW="660687" imgH="279521" progId="Equation.3">
              <p:embed/>
            </p:oleObj>
          </a:graphicData>
        </a:graphic>
      </p:graphicFrame>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xmlns="" val="2334134342"/>
              </p:ext>
            </p:extLst>
          </p:nvPr>
        </p:nvGraphicFramePr>
        <p:xfrm>
          <a:off x="5724160" y="3012573"/>
          <a:ext cx="2592753" cy="988398"/>
        </p:xfrm>
        <a:graphic>
          <a:graphicData uri="http://schemas.openxmlformats.org/presentationml/2006/ole">
            <p:oleObj spid="_x0000_s80963" name="公式" r:id="rId8" imgW="1727200" imgH="660400" progId="Equation.3">
              <p:embed/>
            </p:oleObj>
          </a:graphicData>
        </a:graphic>
      </p:graphicFrame>
      <p:sp>
        <p:nvSpPr>
          <p:cNvPr id="18" name="矩形 17"/>
          <p:cNvSpPr/>
          <p:nvPr/>
        </p:nvSpPr>
        <p:spPr>
          <a:xfrm>
            <a:off x="8411908" y="3405116"/>
            <a:ext cx="569387" cy="369332"/>
          </a:xfrm>
          <a:prstGeom prst="rect">
            <a:avLst/>
          </a:prstGeom>
        </p:spPr>
        <p:txBody>
          <a:bodyPr wrap="none">
            <a:spAutoFit/>
          </a:bodyPr>
          <a:lstStyle/>
          <a:p>
            <a:r>
              <a:rPr lang="en-US" altLang="zh-CN" sz="1800" dirty="0" smtClean="0"/>
              <a:t>(</a:t>
            </a:r>
            <a:r>
              <a:rPr lang="zh-CN" altLang="zh-CN" sz="1800" dirty="0" smtClean="0"/>
              <a:t>岁</a:t>
            </a:r>
            <a:r>
              <a:rPr lang="en-US" altLang="zh-CN" sz="1800" dirty="0" smtClean="0"/>
              <a:t>)</a:t>
            </a:r>
            <a:endParaRPr lang="zh-CN" altLang="zh-CN" sz="1800" dirty="0"/>
          </a:p>
        </p:txBody>
      </p:sp>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xmlns="" val="682059412"/>
              </p:ext>
            </p:extLst>
          </p:nvPr>
        </p:nvGraphicFramePr>
        <p:xfrm>
          <a:off x="6109508" y="4197688"/>
          <a:ext cx="2441422" cy="859480"/>
        </p:xfrm>
        <a:graphic>
          <a:graphicData uri="http://schemas.openxmlformats.org/presentationml/2006/ole">
            <p:oleObj spid="_x0000_s80964" name="公式" r:id="rId9" imgW="1866900" imgH="660400" progId="Equation.3">
              <p:embed/>
            </p:oleObj>
          </a:graphicData>
        </a:graphic>
      </p:graphicFrame>
      <p:sp>
        <p:nvSpPr>
          <p:cNvPr id="21" name="矩形 20"/>
          <p:cNvSpPr/>
          <p:nvPr/>
        </p:nvSpPr>
        <p:spPr>
          <a:xfrm>
            <a:off x="5436120" y="4511049"/>
            <a:ext cx="697627" cy="461665"/>
          </a:xfrm>
          <a:prstGeom prst="rect">
            <a:avLst/>
          </a:prstGeom>
        </p:spPr>
        <p:txBody>
          <a:bodyPr wrap="none">
            <a:spAutoFit/>
          </a:bodyPr>
          <a:lstStyle/>
          <a:p>
            <a:r>
              <a:rPr lang="en-US" altLang="zh-CN" sz="2000" dirty="0"/>
              <a:t>A.D</a:t>
            </a:r>
            <a:r>
              <a:rPr lang="en-US" altLang="zh-CN" dirty="0"/>
              <a:t>.</a:t>
            </a:r>
            <a:endParaRPr lang="zh-CN" altLang="en-US" dirty="0"/>
          </a:p>
        </p:txBody>
      </p:sp>
      <p:sp>
        <p:nvSpPr>
          <p:cNvPr id="22" name="矩形 21"/>
          <p:cNvSpPr/>
          <p:nvPr/>
        </p:nvSpPr>
        <p:spPr>
          <a:xfrm>
            <a:off x="8574613" y="4511049"/>
            <a:ext cx="569387" cy="369332"/>
          </a:xfrm>
          <a:prstGeom prst="rect">
            <a:avLst/>
          </a:prstGeom>
        </p:spPr>
        <p:txBody>
          <a:bodyPr wrap="none">
            <a:spAutoFit/>
          </a:bodyPr>
          <a:lstStyle/>
          <a:p>
            <a:r>
              <a:rPr lang="en-US" altLang="zh-CN" sz="1800" dirty="0"/>
              <a:t>(</a:t>
            </a:r>
            <a:r>
              <a:rPr lang="zh-CN" altLang="zh-CN" sz="1800" dirty="0"/>
              <a:t>岁</a:t>
            </a:r>
            <a:r>
              <a:rPr lang="en-US" altLang="zh-CN" sz="1800" dirty="0"/>
              <a:t>)</a:t>
            </a:r>
            <a:endParaRPr lang="zh-CN" altLang="zh-CN" sz="1800" dirty="0"/>
          </a:p>
        </p:txBody>
      </p:sp>
      <p:sp>
        <p:nvSpPr>
          <p:cNvPr id="23" name="矩形 22"/>
          <p:cNvSpPr/>
          <p:nvPr/>
        </p:nvSpPr>
        <p:spPr>
          <a:xfrm>
            <a:off x="5292100" y="5157239"/>
            <a:ext cx="3851900" cy="936131"/>
          </a:xfrm>
          <a:prstGeom prst="rect">
            <a:avLst/>
          </a:prstGeom>
        </p:spPr>
        <p:txBody>
          <a:bodyPr wrap="square">
            <a:spAutoFit/>
          </a:bodyPr>
          <a:lstStyle/>
          <a:p>
            <a:r>
              <a:rPr lang="en-US" altLang="zh-CN" sz="1800" dirty="0" smtClean="0"/>
              <a:t>       </a:t>
            </a:r>
            <a:r>
              <a:rPr lang="zh-CN" altLang="zh-CN" sz="1800" dirty="0" smtClean="0"/>
              <a:t>计算</a:t>
            </a:r>
            <a:r>
              <a:rPr lang="zh-CN" altLang="zh-CN" sz="1800" dirty="0"/>
              <a:t>结果表明，该校一年级每个学生的年龄与一年级学生的平均年龄相差</a:t>
            </a:r>
            <a:r>
              <a:rPr lang="en-US" altLang="zh-CN" sz="1800" dirty="0"/>
              <a:t>0.79</a:t>
            </a:r>
            <a:r>
              <a:rPr lang="zh-CN" altLang="zh-CN" sz="1800" dirty="0"/>
              <a:t>岁。</a:t>
            </a:r>
          </a:p>
        </p:txBody>
      </p:sp>
    </p:spTree>
    <p:extLst>
      <p:ext uri="{BB962C8B-B14F-4D97-AF65-F5344CB8AC3E}">
        <p14:creationId xmlns:p14="http://schemas.microsoft.com/office/powerpoint/2010/main" xmlns="" val="12569007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36</a:t>
            </a:fld>
            <a:r>
              <a:rPr lang="en-US" altLang="zh-CN" sz="800">
                <a:solidFill>
                  <a:schemeClr val="bg1"/>
                </a:solidFill>
              </a:rPr>
              <a:t> ]</a:t>
            </a:r>
          </a:p>
        </p:txBody>
      </p:sp>
      <p:sp>
        <p:nvSpPr>
          <p:cNvPr id="2" name="矩形 1"/>
          <p:cNvSpPr/>
          <p:nvPr/>
        </p:nvSpPr>
        <p:spPr>
          <a:xfrm>
            <a:off x="539440" y="1143891"/>
            <a:ext cx="4482317" cy="461665"/>
          </a:xfrm>
          <a:prstGeom prst="rect">
            <a:avLst/>
          </a:prstGeom>
        </p:spPr>
        <p:txBody>
          <a:bodyPr wrap="none">
            <a:spAutoFit/>
          </a:bodyPr>
          <a:lstStyle/>
          <a:p>
            <a:r>
              <a:rPr lang="en-US" altLang="zh-CN" dirty="0" smtClean="0"/>
              <a:t>4.3.3  </a:t>
            </a:r>
            <a:r>
              <a:rPr lang="zh-CN" altLang="en-US" dirty="0" smtClean="0"/>
              <a:t>平均差（</a:t>
            </a:r>
            <a:r>
              <a:rPr lang="en-US" altLang="zh-CN" dirty="0" smtClean="0"/>
              <a:t>Mean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3356" y="2204830"/>
            <a:ext cx="8337288" cy="2677656"/>
          </a:xfrm>
          <a:prstGeom prst="rect">
            <a:avLst/>
          </a:prstGeom>
        </p:spPr>
        <p:txBody>
          <a:bodyPr wrap="square">
            <a:spAutoFit/>
          </a:bodyPr>
          <a:lstStyle/>
          <a:p>
            <a:r>
              <a:rPr lang="zh-CN" altLang="en-US" dirty="0" smtClean="0"/>
              <a:t>       平均差考虑了所有变量值与算术平均数的离差，因此它能反映所有变量值的平均变异状况，与极差和四分位差相比精确多了。另外与下面要讲到的标准差相比，平均差的计算结果直观地反映了个各变量值与其平均数的平均绝对离差，含义更明确。但是，由于平均差是通过取绝对值来计算的，不便于进一步的代数运算；同时平均差在数学性质上也不是最优的，因此在高级统计分析应用中受到一定的限制。</a:t>
            </a:r>
            <a:endParaRPr lang="zh-CN" altLang="en-US" dirty="0"/>
          </a:p>
        </p:txBody>
      </p:sp>
    </p:spTree>
    <p:extLst>
      <p:ext uri="{BB962C8B-B14F-4D97-AF65-F5344CB8AC3E}">
        <p14:creationId xmlns:p14="http://schemas.microsoft.com/office/powerpoint/2010/main" xmlns="" val="787588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37</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3356" y="2204830"/>
            <a:ext cx="8337288" cy="2677656"/>
          </a:xfrm>
          <a:prstGeom prst="rect">
            <a:avLst/>
          </a:prstGeom>
        </p:spPr>
        <p:txBody>
          <a:bodyPr wrap="square">
            <a:spAutoFit/>
          </a:bodyPr>
          <a:lstStyle/>
          <a:p>
            <a:r>
              <a:rPr lang="zh-CN" altLang="en-US" dirty="0" smtClean="0"/>
              <a:t>       标准差是各总体单位标志值与算术平均数离差平方的算术平均数的平方根，故亦称均方差。标准差的意义与平均差基本相同，它也是个总体单位的标志值与其算术平均数的“平均离差”。但在数学处理上与平均差有所不同，它是采用平方的方法来消除离差的正负，这样便于进行代数运算。标准差是测定数据离散程度最重要的指标，在统计分析中广泛应用。</a:t>
            </a:r>
            <a:endParaRPr lang="zh-CN" altLang="en-US" dirty="0"/>
          </a:p>
        </p:txBody>
      </p:sp>
    </p:spTree>
    <p:extLst>
      <p:ext uri="{BB962C8B-B14F-4D97-AF65-F5344CB8AC3E}">
        <p14:creationId xmlns:p14="http://schemas.microsoft.com/office/powerpoint/2010/main" xmlns="" val="8431032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38</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3356" y="1916790"/>
            <a:ext cx="8337288" cy="7571303"/>
          </a:xfrm>
          <a:prstGeom prst="rect">
            <a:avLst/>
          </a:prstGeom>
        </p:spPr>
        <p:txBody>
          <a:bodyPr wrap="square">
            <a:spAutoFit/>
          </a:bodyPr>
          <a:lstStyle/>
          <a:p>
            <a:r>
              <a:rPr lang="zh-CN" altLang="en-US" dirty="0" smtClean="0"/>
              <a:t>       标准差的计算：</a:t>
            </a:r>
            <a:endParaRPr lang="en-US" altLang="zh-CN" dirty="0" smtClean="0"/>
          </a:p>
          <a:p>
            <a:pPr marL="342900" indent="-342900">
              <a:buFont typeface="Wingdings" panose="05000000000000000000" pitchFamily="2" charset="2"/>
              <a:buChar char="Ø"/>
            </a:pPr>
            <a:r>
              <a:rPr lang="zh-CN" altLang="en-US" dirty="0" smtClean="0"/>
              <a:t>在资料未经分组情况下，计算简单标准差，计算公式为</a:t>
            </a:r>
            <a:endParaRPr lang="en-US" altLang="zh-CN" dirty="0" smtClean="0"/>
          </a:p>
          <a:p>
            <a:endParaRPr lang="en-US" altLang="zh-CN" dirty="0" smtClean="0"/>
          </a:p>
          <a:p>
            <a:r>
              <a:rPr lang="en-US" altLang="zh-CN" dirty="0" smtClean="0"/>
              <a:t>                                                               </a:t>
            </a:r>
            <a:r>
              <a:rPr lang="en-US" altLang="zh-CN" dirty="0"/>
              <a:t>(4.40</a:t>
            </a:r>
            <a:r>
              <a:rPr lang="en-US" altLang="zh-CN" dirty="0" smtClean="0"/>
              <a:t>)</a:t>
            </a:r>
          </a:p>
          <a:p>
            <a:r>
              <a:rPr lang="zh-CN" altLang="zh-CN" sz="2000" dirty="0"/>
              <a:t>式中</a:t>
            </a:r>
            <a:r>
              <a:rPr lang="zh-CN" altLang="zh-CN" sz="2000" dirty="0" smtClean="0"/>
              <a:t>：</a:t>
            </a:r>
            <a:r>
              <a:rPr lang="en-US" altLang="zh-CN" sz="2000" dirty="0" smtClean="0"/>
              <a:t> </a:t>
            </a:r>
            <a:r>
              <a:rPr lang="el-GR" altLang="zh-CN" sz="2000" dirty="0" smtClean="0">
                <a:ea typeface="宋体"/>
              </a:rPr>
              <a:t>σ</a:t>
            </a:r>
            <a:r>
              <a:rPr lang="zh-CN" altLang="zh-CN" sz="2000" dirty="0" smtClean="0"/>
              <a:t>为</a:t>
            </a:r>
            <a:r>
              <a:rPr lang="zh-CN" altLang="zh-CN" sz="2000" dirty="0"/>
              <a:t>标准差。</a:t>
            </a:r>
          </a:p>
          <a:p>
            <a:pPr marL="342900" indent="-342900">
              <a:buFont typeface="Wingdings" panose="05000000000000000000" pitchFamily="2" charset="2"/>
              <a:buChar char="Ø"/>
            </a:pPr>
            <a:r>
              <a:rPr lang="zh-CN" altLang="zh-CN" dirty="0"/>
              <a:t>在资料未经分组情况下，计算简单标准差，计算公式为</a:t>
            </a:r>
          </a:p>
          <a:p>
            <a:endParaRPr lang="en-US" altLang="zh-CN" dirty="0" smtClean="0"/>
          </a:p>
          <a:p>
            <a:r>
              <a:rPr lang="en-US" altLang="zh-CN" dirty="0" smtClean="0"/>
              <a:t>                                                                  </a:t>
            </a:r>
            <a:r>
              <a:rPr lang="en-US" altLang="zh-CN" dirty="0"/>
              <a:t>(4.40</a:t>
            </a:r>
            <a:r>
              <a:rPr lang="en-US" altLang="zh-CN" dirty="0" smtClean="0"/>
              <a:t>)</a:t>
            </a:r>
          </a:p>
          <a:p>
            <a:r>
              <a:rPr lang="zh-CN" altLang="zh-CN" sz="2000" dirty="0"/>
              <a:t>式中：</a:t>
            </a:r>
            <a:r>
              <a:rPr lang="en-US" altLang="zh-CN" sz="2000" dirty="0"/>
              <a:t> </a:t>
            </a:r>
            <a:r>
              <a:rPr lang="zh-CN" altLang="zh-CN" sz="2000" dirty="0"/>
              <a:t>为标准差。</a:t>
            </a:r>
          </a:p>
          <a:p>
            <a:endParaRPr lang="zh-CN" altLang="zh-CN" dirty="0"/>
          </a:p>
          <a:p>
            <a:endParaRPr lang="zh-CN" altLang="zh-CN" dirty="0"/>
          </a:p>
          <a:p>
            <a:pPr marL="342900" indent="-342900">
              <a:buFont typeface="Wingdings" panose="05000000000000000000" pitchFamily="2" charset="2"/>
              <a:buChar char="Ø"/>
            </a:pPr>
            <a:endParaRPr lang="en-US" altLang="zh-CN" dirty="0"/>
          </a:p>
          <a:p>
            <a:pPr marL="342900" indent="-342900">
              <a:buFont typeface="Wingdings" panose="05000000000000000000" pitchFamily="2" charset="2"/>
              <a:buChar char="Ø"/>
            </a:pPr>
            <a:endParaRPr lang="en-US" altLang="zh-CN" dirty="0" smtClean="0"/>
          </a:p>
          <a:p>
            <a:pPr marL="342900" indent="-342900">
              <a:buFont typeface="Wingdings" panose="05000000000000000000" pitchFamily="2" charset="2"/>
              <a:buChar char="Ø"/>
            </a:pPr>
            <a:endParaRPr lang="zh-CN" altLang="en-US"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2779507027"/>
              </p:ext>
            </p:extLst>
          </p:nvPr>
        </p:nvGraphicFramePr>
        <p:xfrm>
          <a:off x="2938494" y="3140960"/>
          <a:ext cx="1753286" cy="1008140"/>
        </p:xfrm>
        <a:graphic>
          <a:graphicData uri="http://schemas.openxmlformats.org/presentationml/2006/ole">
            <p:oleObj spid="_x0000_s78876" name="公式" r:id="rId4" imgW="1143000" imgH="660400" progId="Equation.3">
              <p:embed/>
            </p:oleObj>
          </a:graphicData>
        </a:graphic>
      </p:graphicFrame>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xmlns="" val="744080579"/>
              </p:ext>
            </p:extLst>
          </p:nvPr>
        </p:nvGraphicFramePr>
        <p:xfrm>
          <a:off x="2792400" y="5184869"/>
          <a:ext cx="1800250" cy="1035144"/>
        </p:xfrm>
        <a:graphic>
          <a:graphicData uri="http://schemas.openxmlformats.org/presentationml/2006/ole">
            <p:oleObj spid="_x0000_s78877" name="公式" r:id="rId5" imgW="1143000" imgH="660400" progId="Equation.3">
              <p:embed/>
            </p:oleObj>
          </a:graphicData>
        </a:graphic>
      </p:graphicFrame>
    </p:spTree>
    <p:extLst>
      <p:ext uri="{BB962C8B-B14F-4D97-AF65-F5344CB8AC3E}">
        <p14:creationId xmlns:p14="http://schemas.microsoft.com/office/powerpoint/2010/main" xmlns="" val="14393870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39</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0482" y="1844780"/>
            <a:ext cx="8337288" cy="4298613"/>
          </a:xfrm>
          <a:prstGeom prst="rect">
            <a:avLst/>
          </a:prstGeom>
        </p:spPr>
        <p:txBody>
          <a:bodyPr wrap="square">
            <a:spAutoFit/>
          </a:bodyPr>
          <a:lstStyle/>
          <a:p>
            <a:r>
              <a:rPr lang="zh-CN" altLang="zh-CN" dirty="0"/>
              <a:t>现仍以表</a:t>
            </a:r>
            <a:r>
              <a:rPr lang="en-US" altLang="zh-CN" dirty="0"/>
              <a:t>4-11</a:t>
            </a:r>
            <a:r>
              <a:rPr lang="zh-CN" altLang="zh-CN" dirty="0"/>
              <a:t>中的资料为例，说明标准差的计算过程</a:t>
            </a:r>
            <a:r>
              <a:rPr lang="zh-CN" altLang="zh-CN" dirty="0" smtClean="0"/>
              <a:t>：</a:t>
            </a:r>
            <a:endParaRPr lang="en-US" altLang="zh-CN" dirty="0" smtClean="0"/>
          </a:p>
          <a:p>
            <a:r>
              <a:rPr lang="en-US" altLang="zh-CN" dirty="0" smtClean="0">
                <a:latin typeface="宋体"/>
                <a:ea typeface="宋体"/>
              </a:rPr>
              <a:t>     </a:t>
            </a:r>
          </a:p>
          <a:p>
            <a:r>
              <a:rPr lang="en-US" altLang="zh-CN" sz="2000" dirty="0" smtClean="0">
                <a:latin typeface="宋体"/>
                <a:ea typeface="宋体"/>
              </a:rPr>
              <a:t>       σ</a:t>
            </a:r>
            <a:r>
              <a:rPr lang="zh-CN" altLang="en-US" sz="2000" baseline="-25000" dirty="0" smtClean="0">
                <a:latin typeface="宋体"/>
                <a:ea typeface="宋体"/>
              </a:rPr>
              <a:t>甲</a:t>
            </a:r>
            <a:endParaRPr lang="en-US" altLang="zh-CN" sz="2000" baseline="-25000" dirty="0" smtClean="0">
              <a:latin typeface="宋体"/>
              <a:ea typeface="宋体"/>
            </a:endParaRPr>
          </a:p>
          <a:p>
            <a:endParaRPr lang="en-US" altLang="zh-CN" sz="2000" baseline="-25000" dirty="0">
              <a:latin typeface="宋体"/>
              <a:ea typeface="宋体"/>
            </a:endParaRPr>
          </a:p>
          <a:p>
            <a:endParaRPr lang="en-US" altLang="zh-CN" sz="2000" baseline="-25000" dirty="0" smtClean="0">
              <a:latin typeface="宋体"/>
              <a:ea typeface="宋体"/>
            </a:endParaRPr>
          </a:p>
          <a:p>
            <a:r>
              <a:rPr lang="en-US" altLang="zh-CN" dirty="0" smtClean="0">
                <a:latin typeface="宋体"/>
                <a:ea typeface="宋体"/>
              </a:rPr>
              <a:t>      </a:t>
            </a:r>
            <a:r>
              <a:rPr lang="en-US" altLang="zh-CN" sz="2000" dirty="0" smtClean="0">
                <a:latin typeface="宋体"/>
                <a:ea typeface="宋体"/>
              </a:rPr>
              <a:t>σ</a:t>
            </a:r>
            <a:r>
              <a:rPr lang="zh-CN" altLang="en-US" sz="2000" baseline="-25000" dirty="0" smtClean="0">
                <a:latin typeface="宋体"/>
                <a:ea typeface="宋体"/>
              </a:rPr>
              <a:t>乙</a:t>
            </a:r>
            <a:endParaRPr lang="en-US" altLang="zh-CN" sz="2000" baseline="-25000" dirty="0" smtClean="0">
              <a:latin typeface="宋体"/>
              <a:ea typeface="宋体"/>
            </a:endParaRPr>
          </a:p>
          <a:p>
            <a:endParaRPr lang="en-US" altLang="zh-CN" sz="2800" baseline="-25000" dirty="0" smtClean="0"/>
          </a:p>
          <a:p>
            <a:r>
              <a:rPr lang="zh-CN" altLang="en-US" sz="2800" baseline="-25000" dirty="0" smtClean="0"/>
              <a:t>计算结果表明，在两组工人平均日产零件相等情况下</a:t>
            </a:r>
            <a:r>
              <a:rPr lang="en-US" altLang="zh-CN" dirty="0" smtClean="0">
                <a:latin typeface="宋体"/>
                <a:ea typeface="宋体"/>
              </a:rPr>
              <a:t>σ</a:t>
            </a:r>
            <a:r>
              <a:rPr lang="zh-CN" altLang="en-US" baseline="-25000" dirty="0" smtClean="0">
                <a:latin typeface="宋体"/>
                <a:ea typeface="宋体"/>
              </a:rPr>
              <a:t>甲</a:t>
            </a:r>
            <a:r>
              <a:rPr lang="zh-CN" altLang="en-US" sz="2800" baseline="-25000" dirty="0" smtClean="0"/>
              <a:t>＞ </a:t>
            </a:r>
            <a:r>
              <a:rPr lang="en-US" altLang="zh-CN" sz="2800" kern="100" dirty="0" smtClean="0">
                <a:latin typeface="宋体"/>
                <a:ea typeface="宋体"/>
              </a:rPr>
              <a:t>σ</a:t>
            </a:r>
            <a:r>
              <a:rPr lang="zh-CN" altLang="en-US" sz="2800" kern="100" baseline="-25000" dirty="0">
                <a:latin typeface="宋体"/>
                <a:ea typeface="宋体"/>
              </a:rPr>
              <a:t>乙</a:t>
            </a:r>
            <a:r>
              <a:rPr lang="zh-CN" altLang="en-US" sz="2800" baseline="-25000" dirty="0" smtClean="0"/>
              <a:t>，说明甲组工人日产零件的差异程度大于乙组。因此，甲组工人平均日产零件的代表性小于乙组。</a:t>
            </a:r>
            <a:endParaRPr lang="en-US" altLang="zh-CN" sz="2800" baseline="-25000"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863619883"/>
              </p:ext>
            </p:extLst>
          </p:nvPr>
        </p:nvGraphicFramePr>
        <p:xfrm>
          <a:off x="2051650" y="2420860"/>
          <a:ext cx="3285898" cy="1084817"/>
        </p:xfrm>
        <a:graphic>
          <a:graphicData uri="http://schemas.openxmlformats.org/presentationml/2006/ole">
            <p:oleObj spid="_x0000_s82975" name="公式" r:id="rId4" imgW="1993900" imgH="660400" progId="Equation.3">
              <p:embed/>
            </p:oleObj>
          </a:graphicData>
        </a:graphic>
      </p:graphicFrame>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xmlns="" val="3118991622"/>
              </p:ext>
            </p:extLst>
          </p:nvPr>
        </p:nvGraphicFramePr>
        <p:xfrm>
          <a:off x="1979640" y="3645030"/>
          <a:ext cx="2965106" cy="1002904"/>
        </p:xfrm>
        <a:graphic>
          <a:graphicData uri="http://schemas.openxmlformats.org/presentationml/2006/ole">
            <p:oleObj spid="_x0000_s82976" name="公式" r:id="rId5" imgW="1943100" imgH="660400" progId="Equation.3">
              <p:embed/>
            </p:oleObj>
          </a:graphicData>
        </a:graphic>
      </p:graphicFrame>
    </p:spTree>
    <p:extLst>
      <p:ext uri="{BB962C8B-B14F-4D97-AF65-F5344CB8AC3E}">
        <p14:creationId xmlns:p14="http://schemas.microsoft.com/office/powerpoint/2010/main" xmlns="" val="12226532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69C90379-B262-4327-B111-47C932302138}" type="slidenum">
              <a:rPr lang="en-US" altLang="zh-CN" sz="800">
                <a:solidFill>
                  <a:schemeClr val="bg1"/>
                </a:solidFill>
              </a:rPr>
              <a:pPr algn="r" eaLnBrk="1" hangingPunct="1"/>
              <a:t>4</a:t>
            </a:fld>
            <a:r>
              <a:rPr lang="en-US" altLang="zh-CN" sz="800">
                <a:solidFill>
                  <a:schemeClr val="bg1"/>
                </a:solidFill>
              </a:rPr>
              <a:t> ]</a:t>
            </a:r>
          </a:p>
        </p:txBody>
      </p:sp>
      <p:sp>
        <p:nvSpPr>
          <p:cNvPr id="5123"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4.1 </a:t>
            </a:r>
            <a:r>
              <a:rPr lang="zh-CN" altLang="en-US" dirty="0" smtClean="0">
                <a:latin typeface="楷体_GB2312" pitchFamily="49" charset="-122"/>
                <a:ea typeface="楷体_GB2312" pitchFamily="49" charset="-122"/>
              </a:rPr>
              <a:t>总量指标和相对指标</a:t>
            </a:r>
            <a:endParaRPr lang="zh-CN" altLang="en-US" dirty="0">
              <a:latin typeface="楷体_GB2312" pitchFamily="49" charset="-122"/>
              <a:ea typeface="楷体_GB2312" pitchFamily="49" charset="-122"/>
            </a:endParaRPr>
          </a:p>
        </p:txBody>
      </p:sp>
      <p:sp>
        <p:nvSpPr>
          <p:cNvPr id="5124"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Section 1 </a:t>
            </a:r>
            <a:r>
              <a:rPr lang="en-US" altLang="zh-CN" b="1" i="1" dirty="0" smtClean="0">
                <a:solidFill>
                  <a:srgbClr val="008000"/>
                </a:solidFill>
                <a:latin typeface="楷体_GB2312" pitchFamily="49" charset="-122"/>
                <a:ea typeface="楷体_GB2312" pitchFamily="49" charset="-122"/>
              </a:rPr>
              <a:t>The Total Index and Relative Index</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4.1.2 </a:t>
            </a:r>
            <a:r>
              <a:rPr lang="zh-CN" altLang="en-US" dirty="0" smtClean="0">
                <a:latin typeface="楷体_GB2312" pitchFamily="49" charset="-122"/>
                <a:ea typeface="楷体_GB2312" pitchFamily="49" charset="-122"/>
              </a:rPr>
              <a:t>相对指标</a:t>
            </a:r>
            <a:endParaRPr lang="zh-CN" altLang="en-US" dirty="0">
              <a:latin typeface="楷体_GB2312" pitchFamily="49" charset="-122"/>
              <a:ea typeface="楷体_GB2312" pitchFamily="49" charset="-122"/>
            </a:endParaRPr>
          </a:p>
        </p:txBody>
      </p:sp>
      <p:sp>
        <p:nvSpPr>
          <p:cNvPr id="7" name="Text Box 15"/>
          <p:cNvSpPr txBox="1">
            <a:spLocks noChangeArrowheads="1"/>
          </p:cNvSpPr>
          <p:nvPr/>
        </p:nvSpPr>
        <p:spPr bwMode="auto">
          <a:xfrm>
            <a:off x="323850" y="2870200"/>
            <a:ext cx="8642350" cy="1692771"/>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相对</a:t>
            </a:r>
            <a:r>
              <a:rPr lang="zh-CN" altLang="en-US" dirty="0">
                <a:effectLst>
                  <a:outerShdw blurRad="38100" dist="38100" dir="2700000" algn="tl">
                    <a:srgbClr val="C0C0C0"/>
                  </a:outerShdw>
                </a:effectLst>
                <a:latin typeface="楷体_GB2312" pitchFamily="49" charset="-122"/>
                <a:ea typeface="楷体_GB2312" pitchFamily="49" charset="-122"/>
              </a:rPr>
              <a:t>指标的概念、作用和计量单位</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smtClean="0">
                <a:effectLst>
                  <a:outerShdw blurRad="38100" dist="38100" dir="2700000" algn="tl">
                    <a:srgbClr val="C0C0C0"/>
                  </a:outerShdw>
                </a:effectLst>
                <a:latin typeface="楷体_GB2312" pitchFamily="49" charset="-122"/>
                <a:ea typeface="楷体_GB2312" pitchFamily="49" charset="-122"/>
              </a:rPr>
              <a:t>   </a:t>
            </a:r>
            <a:r>
              <a:rPr lang="zh-CN" altLang="en-US" sz="2000" dirty="0" smtClean="0">
                <a:latin typeface="+mn-ea"/>
                <a:ea typeface="+mn-ea"/>
              </a:rPr>
              <a:t>对</a:t>
            </a:r>
            <a:r>
              <a:rPr lang="zh-CN" altLang="en-US" sz="2000" dirty="0">
                <a:latin typeface="+mn-ea"/>
                <a:ea typeface="+mn-ea"/>
              </a:rPr>
              <a:t>指标是两个相互联系的指标数值的比值，又称为相对数，用以反映现象总体内部结构、比例、总体的发展速度或总体之间的对比关系等</a:t>
            </a:r>
            <a:r>
              <a:rPr lang="zh-CN" altLang="en-US" sz="2000" dirty="0" smtClean="0">
                <a:latin typeface="+mn-ea"/>
                <a:ea typeface="+mn-ea"/>
              </a:rPr>
              <a:t>。</a:t>
            </a:r>
            <a:endParaRPr lang="en-US" altLang="zh-CN" sz="2000" dirty="0" smtClean="0">
              <a:latin typeface="+mn-ea"/>
              <a:ea typeface="+mn-ea"/>
            </a:endParaRPr>
          </a:p>
          <a:p>
            <a:pPr>
              <a:defRPr/>
            </a:pPr>
            <a:r>
              <a:rPr lang="en-US" altLang="zh-CN" sz="2000" dirty="0" smtClean="0"/>
              <a:t>        </a:t>
            </a:r>
            <a:r>
              <a:rPr lang="zh-CN" altLang="zh-CN" sz="2000" dirty="0" smtClean="0"/>
              <a:t>相对</a:t>
            </a:r>
            <a:r>
              <a:rPr lang="zh-CN" altLang="zh-CN" sz="2000" dirty="0"/>
              <a:t>指标的计量形式主要有两种，有名数和无名数</a:t>
            </a:r>
            <a:r>
              <a:rPr lang="zh-CN" altLang="zh-CN" dirty="0"/>
              <a:t>。</a:t>
            </a: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40</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400482" y="1844780"/>
            <a:ext cx="8337288" cy="4093428"/>
          </a:xfrm>
          <a:prstGeom prst="rect">
            <a:avLst/>
          </a:prstGeom>
        </p:spPr>
        <p:txBody>
          <a:bodyPr wrap="square">
            <a:spAutoFit/>
          </a:bodyPr>
          <a:lstStyle/>
          <a:p>
            <a:r>
              <a:rPr lang="zh-CN" altLang="zh-CN" dirty="0"/>
              <a:t>现仍以表</a:t>
            </a:r>
            <a:r>
              <a:rPr lang="en-US" altLang="zh-CN" dirty="0"/>
              <a:t>4-11</a:t>
            </a:r>
            <a:r>
              <a:rPr lang="zh-CN" altLang="zh-CN" dirty="0"/>
              <a:t>中的资料为例，说明标准差的计算过程</a:t>
            </a:r>
            <a:r>
              <a:rPr lang="zh-CN" altLang="zh-CN" dirty="0" smtClean="0"/>
              <a:t>：</a:t>
            </a:r>
            <a:endParaRPr lang="en-US" altLang="zh-CN" dirty="0" smtClean="0"/>
          </a:p>
          <a:p>
            <a:r>
              <a:rPr lang="en-US" altLang="zh-CN" dirty="0" smtClean="0">
                <a:latin typeface="宋体"/>
                <a:ea typeface="宋体"/>
              </a:rPr>
              <a:t>     </a:t>
            </a:r>
          </a:p>
          <a:p>
            <a:r>
              <a:rPr lang="en-US" altLang="zh-CN" sz="2000" dirty="0" smtClean="0">
                <a:latin typeface="宋体"/>
                <a:ea typeface="宋体"/>
              </a:rPr>
              <a:t>       σ</a:t>
            </a:r>
            <a:r>
              <a:rPr lang="zh-CN" altLang="en-US" sz="2000" baseline="-25000" dirty="0" smtClean="0">
                <a:latin typeface="宋体"/>
                <a:ea typeface="宋体"/>
              </a:rPr>
              <a:t>甲</a:t>
            </a:r>
            <a:endParaRPr lang="en-US" altLang="zh-CN" sz="2000" baseline="-25000" dirty="0" smtClean="0">
              <a:latin typeface="宋体"/>
              <a:ea typeface="宋体"/>
            </a:endParaRPr>
          </a:p>
          <a:p>
            <a:endParaRPr lang="en-US" altLang="zh-CN" sz="2000" baseline="-25000" dirty="0" smtClean="0">
              <a:latin typeface="宋体"/>
              <a:ea typeface="宋体"/>
            </a:endParaRPr>
          </a:p>
          <a:p>
            <a:endParaRPr lang="en-US" altLang="zh-CN" sz="2000" baseline="-25000" dirty="0" smtClean="0">
              <a:latin typeface="宋体"/>
              <a:ea typeface="宋体"/>
            </a:endParaRPr>
          </a:p>
          <a:p>
            <a:r>
              <a:rPr lang="en-US" altLang="zh-CN" dirty="0" smtClean="0">
                <a:latin typeface="宋体"/>
                <a:ea typeface="宋体"/>
              </a:rPr>
              <a:t>      </a:t>
            </a:r>
            <a:r>
              <a:rPr lang="en-US" altLang="zh-CN" sz="2000" dirty="0" smtClean="0">
                <a:latin typeface="宋体"/>
                <a:ea typeface="宋体"/>
              </a:rPr>
              <a:t>σ</a:t>
            </a:r>
            <a:r>
              <a:rPr lang="zh-CN" altLang="en-US" sz="2000" baseline="-25000" dirty="0" smtClean="0">
                <a:latin typeface="宋体"/>
                <a:ea typeface="宋体"/>
              </a:rPr>
              <a:t>乙</a:t>
            </a:r>
            <a:endParaRPr lang="en-US" altLang="zh-CN" sz="2000" baseline="-25000" dirty="0" smtClean="0">
              <a:latin typeface="宋体"/>
              <a:ea typeface="宋体"/>
            </a:endParaRPr>
          </a:p>
          <a:p>
            <a:r>
              <a:rPr lang="zh-CN" altLang="zh-CN" sz="2000" b="1" dirty="0"/>
              <a:t>例</a:t>
            </a:r>
            <a:r>
              <a:rPr lang="en-US" altLang="zh-CN" sz="2000" b="1" dirty="0"/>
              <a:t> 4-18</a:t>
            </a:r>
            <a:r>
              <a:rPr lang="en-US" altLang="zh-CN" sz="2000" dirty="0"/>
              <a:t>  </a:t>
            </a:r>
            <a:r>
              <a:rPr lang="zh-CN" altLang="zh-CN" sz="2000" dirty="0"/>
              <a:t>现以表</a:t>
            </a:r>
            <a:r>
              <a:rPr lang="en-US" altLang="zh-CN" sz="2000" dirty="0"/>
              <a:t>4-12</a:t>
            </a:r>
            <a:r>
              <a:rPr lang="zh-CN" altLang="zh-CN" sz="2000" dirty="0"/>
              <a:t>中的资料为例，计算加权标准差为</a:t>
            </a:r>
          </a:p>
          <a:p>
            <a:endParaRPr lang="en-US" altLang="zh-CN" sz="2000" dirty="0" smtClean="0">
              <a:latin typeface="宋体"/>
              <a:ea typeface="宋体"/>
            </a:endParaRPr>
          </a:p>
          <a:p>
            <a:r>
              <a:rPr lang="en-US" altLang="zh-CN" sz="2800" baseline="-25000" dirty="0" smtClean="0"/>
              <a:t>                                                                                          (</a:t>
            </a:r>
            <a:r>
              <a:rPr lang="zh-CN" altLang="en-US" sz="2800" baseline="-25000" dirty="0" smtClean="0"/>
              <a:t>岁</a:t>
            </a:r>
            <a:r>
              <a:rPr lang="en-US" altLang="zh-CN" sz="2800" baseline="-25000" dirty="0" smtClean="0"/>
              <a: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3739197481"/>
              </p:ext>
            </p:extLst>
          </p:nvPr>
        </p:nvGraphicFramePr>
        <p:xfrm>
          <a:off x="2051650" y="2420860"/>
          <a:ext cx="3285898" cy="1084817"/>
        </p:xfrm>
        <a:graphic>
          <a:graphicData uri="http://schemas.openxmlformats.org/presentationml/2006/ole">
            <p:oleObj spid="_x0000_s84006" name="公式" r:id="rId4" imgW="1993900" imgH="660400" progId="Equation.3">
              <p:embed/>
            </p:oleObj>
          </a:graphicData>
        </a:graphic>
      </p:graphicFrame>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xmlns="" val="455255478"/>
              </p:ext>
            </p:extLst>
          </p:nvPr>
        </p:nvGraphicFramePr>
        <p:xfrm>
          <a:off x="1979640" y="3645030"/>
          <a:ext cx="2965106" cy="1002904"/>
        </p:xfrm>
        <a:graphic>
          <a:graphicData uri="http://schemas.openxmlformats.org/presentationml/2006/ole">
            <p:oleObj spid="_x0000_s84007" name="公式" r:id="rId5" imgW="1943100" imgH="660400" progId="Equation.3">
              <p:embed/>
            </p:oleObj>
          </a:graphicData>
        </a:graphic>
      </p:graphicFrame>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976619056"/>
              </p:ext>
            </p:extLst>
          </p:nvPr>
        </p:nvGraphicFramePr>
        <p:xfrm>
          <a:off x="1724056" y="5013220"/>
          <a:ext cx="4000104" cy="1176501"/>
        </p:xfrm>
        <a:graphic>
          <a:graphicData uri="http://schemas.openxmlformats.org/presentationml/2006/ole">
            <p:oleObj spid="_x0000_s84008" name="公式" r:id="rId6" imgW="2424648" imgH="710891" progId="Equation.3">
              <p:embed/>
            </p:oleObj>
          </a:graphicData>
        </a:graphic>
      </p:graphicFrame>
    </p:spTree>
    <p:extLst>
      <p:ext uri="{BB962C8B-B14F-4D97-AF65-F5344CB8AC3E}">
        <p14:creationId xmlns:p14="http://schemas.microsoft.com/office/powerpoint/2010/main" xmlns="" val="35296920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41</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312416" y="2492870"/>
            <a:ext cx="8337288" cy="2308324"/>
          </a:xfrm>
          <a:prstGeom prst="rect">
            <a:avLst/>
          </a:prstGeom>
        </p:spPr>
        <p:txBody>
          <a:bodyPr wrap="square">
            <a:spAutoFit/>
          </a:bodyPr>
          <a:lstStyle/>
          <a:p>
            <a:r>
              <a:rPr lang="zh-CN" altLang="en-US" dirty="0" smtClean="0"/>
              <a:t>      标准差的平方称为方差。方差也是一个很重要的描述数据离散程度的指标，特别是在高级统计分析中。但是它在实际应用中存在一个很主要的缺点，就是其计量单位带有平方。  </a:t>
            </a:r>
            <a:r>
              <a:rPr lang="zh-CN" altLang="zh-CN" dirty="0" smtClean="0"/>
              <a:t>虽然</a:t>
            </a:r>
            <a:r>
              <a:rPr lang="zh-CN" altLang="zh-CN" dirty="0"/>
              <a:t>方差和标准差都是反映数据离散程度的重要指标，但是实际工作中，特别是社会经济现象和企业管理问题的研究中更常用的是标准差而不是方差。</a:t>
            </a:r>
            <a:endParaRPr lang="zh-CN" altLang="en-US" dirty="0"/>
          </a:p>
        </p:txBody>
      </p:sp>
    </p:spTree>
    <p:extLst>
      <p:ext uri="{BB962C8B-B14F-4D97-AF65-F5344CB8AC3E}">
        <p14:creationId xmlns:p14="http://schemas.microsoft.com/office/powerpoint/2010/main" xmlns="" val="29788316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42</a:t>
            </a:fld>
            <a:r>
              <a:rPr lang="en-US" altLang="zh-CN" sz="800">
                <a:solidFill>
                  <a:schemeClr val="bg1"/>
                </a:solidFill>
              </a:rPr>
              <a:t> ]</a:t>
            </a:r>
          </a:p>
        </p:txBody>
      </p:sp>
      <p:sp>
        <p:nvSpPr>
          <p:cNvPr id="2" name="矩形 1"/>
          <p:cNvSpPr/>
          <p:nvPr/>
        </p:nvSpPr>
        <p:spPr>
          <a:xfrm>
            <a:off x="539440" y="1143891"/>
            <a:ext cx="4798108" cy="461665"/>
          </a:xfrm>
          <a:prstGeom prst="rect">
            <a:avLst/>
          </a:prstGeom>
        </p:spPr>
        <p:txBody>
          <a:bodyPr wrap="none">
            <a:spAutoFit/>
          </a:bodyPr>
          <a:lstStyle/>
          <a:p>
            <a:r>
              <a:rPr lang="en-US" altLang="zh-CN" dirty="0" smtClean="0"/>
              <a:t>4.3.4 </a:t>
            </a:r>
            <a:r>
              <a:rPr lang="zh-CN" altLang="en-US" dirty="0" smtClean="0"/>
              <a:t>标准差（</a:t>
            </a:r>
            <a:r>
              <a:rPr lang="en-US" altLang="zh-CN" dirty="0" smtClean="0"/>
              <a:t>Standard Deviation</a:t>
            </a:r>
            <a:r>
              <a:rPr lang="zh-CN" altLang="en-US" dirty="0" smtClean="0"/>
              <a: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683461" y="1916790"/>
            <a:ext cx="8460540" cy="5216813"/>
          </a:xfrm>
          <a:prstGeom prst="rect">
            <a:avLst/>
          </a:prstGeom>
        </p:spPr>
        <p:txBody>
          <a:bodyPr wrap="square">
            <a:spAutoFit/>
          </a:bodyPr>
          <a:lstStyle/>
          <a:p>
            <a:r>
              <a:rPr lang="zh-CN" altLang="en-US" dirty="0" smtClean="0"/>
              <a:t>方差的主要数学性质有：</a:t>
            </a:r>
            <a:endParaRPr lang="en-US" altLang="zh-CN" dirty="0" smtClean="0"/>
          </a:p>
          <a:p>
            <a:pPr marL="457200" indent="-457200">
              <a:buFont typeface="+mj-ea"/>
              <a:buAutoNum type="circleNumDbPlain"/>
            </a:pPr>
            <a:r>
              <a:rPr lang="zh-CN" altLang="en-US" dirty="0" smtClean="0">
                <a:latin typeface="宋体"/>
                <a:ea typeface="宋体"/>
              </a:rPr>
              <a:t>变</a:t>
            </a:r>
            <a:r>
              <a:rPr lang="zh-CN" altLang="zh-CN" dirty="0" smtClean="0"/>
              <a:t>量</a:t>
            </a:r>
            <a:r>
              <a:rPr lang="en-US" altLang="zh-CN" dirty="0"/>
              <a:t>x</a:t>
            </a:r>
            <a:r>
              <a:rPr lang="zh-CN" altLang="zh-CN" dirty="0"/>
              <a:t>的方差等于变量平方的平均数减变量平均数的平方</a:t>
            </a:r>
            <a:r>
              <a:rPr lang="zh-CN" altLang="zh-CN" dirty="0" smtClean="0"/>
              <a:t>。</a:t>
            </a:r>
            <a:endParaRPr lang="en-US" altLang="zh-CN" dirty="0" smtClean="0"/>
          </a:p>
          <a:p>
            <a:pPr marL="457200" indent="-457200">
              <a:buFont typeface="+mj-ea"/>
              <a:buAutoNum type="circleNumDbPlain"/>
            </a:pPr>
            <a:r>
              <a:rPr lang="zh-CN" altLang="zh-CN" dirty="0" smtClean="0"/>
              <a:t>变量</a:t>
            </a:r>
            <a:r>
              <a:rPr lang="en-US" altLang="zh-CN" dirty="0"/>
              <a:t>x</a:t>
            </a:r>
            <a:r>
              <a:rPr lang="zh-CN" altLang="zh-CN" dirty="0"/>
              <a:t>对其算术平均数的方差小于变量</a:t>
            </a:r>
            <a:r>
              <a:rPr lang="en-US" altLang="zh-CN" dirty="0"/>
              <a:t>x</a:t>
            </a:r>
            <a:r>
              <a:rPr lang="zh-CN" altLang="zh-CN" dirty="0"/>
              <a:t>对于任意值</a:t>
            </a:r>
            <a:r>
              <a:rPr lang="en-US" altLang="zh-CN" dirty="0"/>
              <a:t>A</a:t>
            </a:r>
            <a:r>
              <a:rPr lang="zh-CN" altLang="zh-CN" dirty="0"/>
              <a:t>的方差</a:t>
            </a:r>
            <a:r>
              <a:rPr lang="zh-CN" altLang="zh-CN" dirty="0" smtClean="0"/>
              <a:t>。</a:t>
            </a:r>
            <a:endParaRPr lang="en-US" altLang="zh-CN" dirty="0" smtClean="0"/>
          </a:p>
          <a:p>
            <a:pPr marL="457200" indent="-457200">
              <a:buFont typeface="+mj-ea"/>
              <a:buAutoNum type="circleNumDbPlain"/>
            </a:pPr>
            <a:r>
              <a:rPr lang="zh-CN" altLang="en-US" dirty="0" smtClean="0"/>
              <a:t>若变量</a:t>
            </a:r>
            <a:r>
              <a:rPr lang="en-US" altLang="zh-CN" dirty="0" smtClean="0"/>
              <a:t>x</a:t>
            </a:r>
            <a:r>
              <a:rPr lang="zh-CN" altLang="en-US" dirty="0" smtClean="0"/>
              <a:t>与变量</a:t>
            </a:r>
            <a:r>
              <a:rPr lang="en-US" altLang="zh-CN" dirty="0" smtClean="0"/>
              <a:t>y</a:t>
            </a:r>
            <a:r>
              <a:rPr lang="zh-CN" altLang="en-US" dirty="0" smtClean="0"/>
              <a:t>之间为线性关系，即</a:t>
            </a:r>
            <a:r>
              <a:rPr lang="en-US" altLang="zh-CN" dirty="0" err="1" smtClean="0"/>
              <a:t>yi</a:t>
            </a:r>
            <a:r>
              <a:rPr lang="zh-CN" altLang="en-US" dirty="0" smtClean="0"/>
              <a:t>＝</a:t>
            </a:r>
            <a:r>
              <a:rPr lang="en-US" altLang="zh-CN" dirty="0" smtClean="0"/>
              <a:t>a</a:t>
            </a:r>
            <a:r>
              <a:rPr lang="zh-CN" altLang="en-US" dirty="0" smtClean="0"/>
              <a:t>＋</a:t>
            </a:r>
            <a:r>
              <a:rPr lang="en-US" altLang="zh-CN" dirty="0" err="1" smtClean="0"/>
              <a:t>bxi</a:t>
            </a:r>
            <a:r>
              <a:rPr lang="zh-CN" altLang="en-US" dirty="0" smtClean="0"/>
              <a:t>，其中</a:t>
            </a:r>
            <a:r>
              <a:rPr lang="en-US" altLang="zh-CN" dirty="0" smtClean="0"/>
              <a:t>a</a:t>
            </a:r>
            <a:r>
              <a:rPr lang="zh-CN" altLang="en-US" dirty="0" smtClean="0"/>
              <a:t>和</a:t>
            </a:r>
            <a:r>
              <a:rPr lang="en-US" altLang="zh-CN" dirty="0" smtClean="0"/>
              <a:t>b</a:t>
            </a:r>
            <a:r>
              <a:rPr lang="zh-CN" altLang="en-US" dirty="0" smtClean="0"/>
              <a:t>为常数，则</a:t>
            </a:r>
            <a:endParaRPr lang="en-US" altLang="zh-CN" dirty="0" smtClean="0"/>
          </a:p>
          <a:p>
            <a:endParaRPr lang="en-US" altLang="zh-CN" sz="1800" dirty="0" smtClean="0"/>
          </a:p>
          <a:p>
            <a:r>
              <a:rPr lang="en-US" altLang="zh-CN" sz="1800" dirty="0"/>
              <a:t> </a:t>
            </a:r>
            <a:r>
              <a:rPr lang="en-US" altLang="zh-CN" sz="1800" dirty="0" smtClean="0"/>
              <a:t>         </a:t>
            </a:r>
            <a:r>
              <a:rPr lang="zh-CN" altLang="en-US" sz="1800" dirty="0" smtClean="0"/>
              <a:t>式中：    </a:t>
            </a:r>
            <a:r>
              <a:rPr lang="en-US" altLang="zh-CN" sz="1800" dirty="0" smtClean="0"/>
              <a:t>—</a:t>
            </a:r>
            <a:r>
              <a:rPr lang="zh-CN" altLang="en-US" sz="1800" dirty="0" smtClean="0"/>
              <a:t>变量</a:t>
            </a:r>
            <a:r>
              <a:rPr lang="en-US" altLang="zh-CN" sz="1800" dirty="0" smtClean="0"/>
              <a:t>y</a:t>
            </a:r>
            <a:r>
              <a:rPr lang="zh-CN" altLang="en-US" sz="1800" dirty="0" smtClean="0"/>
              <a:t>的方差；</a:t>
            </a:r>
          </a:p>
          <a:p>
            <a:r>
              <a:rPr lang="zh-CN" altLang="en-US" sz="1800" dirty="0" smtClean="0"/>
              <a:t>                          </a:t>
            </a:r>
            <a:r>
              <a:rPr lang="en-US" altLang="zh-CN" sz="1800" dirty="0" smtClean="0"/>
              <a:t>—</a:t>
            </a:r>
            <a:r>
              <a:rPr lang="zh-CN" altLang="en-US" sz="1800" dirty="0" smtClean="0"/>
              <a:t>变量</a:t>
            </a:r>
            <a:r>
              <a:rPr lang="en-US" altLang="zh-CN" sz="1800" dirty="0" smtClean="0"/>
              <a:t>x</a:t>
            </a:r>
            <a:r>
              <a:rPr lang="zh-CN" altLang="en-US" sz="1800" dirty="0" smtClean="0"/>
              <a:t>的方差。</a:t>
            </a:r>
          </a:p>
          <a:p>
            <a:pPr marL="457200" indent="-457200">
              <a:buFont typeface="+mj-ea"/>
              <a:buAutoNum type="circleNumDbPlain" startAt="4"/>
            </a:pPr>
            <a:r>
              <a:rPr lang="zh-CN" altLang="zh-CN" dirty="0"/>
              <a:t>对于同一组数据，其标准差永远不会小于其</a:t>
            </a:r>
            <a:r>
              <a:rPr lang="zh-CN" altLang="zh-CN" dirty="0" smtClean="0"/>
              <a:t>平均差</a:t>
            </a:r>
            <a:r>
              <a:rPr lang="zh-CN" altLang="en-US" dirty="0" smtClean="0"/>
              <a:t>。</a:t>
            </a:r>
            <a:endParaRPr lang="en-US" altLang="zh-CN" dirty="0"/>
          </a:p>
          <a:p>
            <a:pPr marL="457200" indent="-457200">
              <a:buFont typeface="+mj-ea"/>
              <a:buAutoNum type="circleNumDbPlain" startAt="4"/>
            </a:pPr>
            <a:endParaRPr lang="en-US" altLang="zh-CN" dirty="0" smtClean="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3050690673"/>
              </p:ext>
            </p:extLst>
          </p:nvPr>
        </p:nvGraphicFramePr>
        <p:xfrm>
          <a:off x="2932746" y="4653170"/>
          <a:ext cx="1201446" cy="450542"/>
        </p:xfrm>
        <a:graphic>
          <a:graphicData uri="http://schemas.openxmlformats.org/presentationml/2006/ole">
            <p:oleObj spid="_x0000_s85049" name="公式" r:id="rId3" imgW="685800" imgH="254000" progId="Equation.3">
              <p:embed/>
            </p:oleObj>
          </a:graphicData>
        </a:graphic>
      </p:graphicFrame>
      <p:sp>
        <p:nvSpPr>
          <p:cNvPr id="11" name="矩形 10"/>
          <p:cNvSpPr/>
          <p:nvPr/>
        </p:nvSpPr>
        <p:spPr>
          <a:xfrm>
            <a:off x="4449501" y="4581160"/>
            <a:ext cx="928459" cy="461665"/>
          </a:xfrm>
          <a:prstGeom prst="rect">
            <a:avLst/>
          </a:prstGeom>
        </p:spPr>
        <p:txBody>
          <a:bodyPr wrap="none">
            <a:spAutoFit/>
          </a:bodyPr>
          <a:lstStyle/>
          <a:p>
            <a:r>
              <a:rPr lang="en-US" altLang="zh-CN" dirty="0"/>
              <a:t>(4.45)</a:t>
            </a:r>
            <a:endParaRPr lang="zh-CN" altLang="zh-CN" dirty="0"/>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nvGraphicFramePr>
        <p:xfrm>
          <a:off x="0" y="0"/>
          <a:ext cx="209550" cy="257175"/>
        </p:xfrm>
        <a:graphic>
          <a:graphicData uri="http://schemas.openxmlformats.org/presentationml/2006/ole">
            <p:oleObj spid="_x0000_s85050" name="公式" r:id="rId4" imgW="215713" imgH="253780" progId="Equation.3">
              <p:embed/>
            </p:oleObj>
          </a:graphicData>
        </a:graphic>
      </p:graphicFrame>
      <p:sp>
        <p:nvSpPr>
          <p:cNvPr id="14" name="Rectangle 7"/>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xmlns="" val="2988787893"/>
              </p:ext>
            </p:extLst>
          </p:nvPr>
        </p:nvGraphicFramePr>
        <p:xfrm>
          <a:off x="1979640" y="5229250"/>
          <a:ext cx="288040" cy="353504"/>
        </p:xfrm>
        <a:graphic>
          <a:graphicData uri="http://schemas.openxmlformats.org/presentationml/2006/ole">
            <p:oleObj spid="_x0000_s85051" name="公式" r:id="rId5" imgW="215713" imgH="253780" progId="Equation.3">
              <p:embed/>
            </p:oleObj>
          </a:graphicData>
        </a:graphic>
      </p:graphicFrame>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nvGraphicFramePr>
        <p:xfrm>
          <a:off x="0" y="0"/>
          <a:ext cx="200025" cy="238125"/>
        </p:xfrm>
        <a:graphic>
          <a:graphicData uri="http://schemas.openxmlformats.org/presentationml/2006/ole">
            <p:oleObj spid="_x0000_s85052" name="公式" r:id="rId6" imgW="203288" imgH="241405" progId="Equation.3">
              <p:embed/>
            </p:oleObj>
          </a:graphicData>
        </a:graphic>
      </p:graphicFrame>
      <p:sp>
        <p:nvSpPr>
          <p:cNvPr id="18" name="Rectangle 1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xmlns="" val="139969719"/>
              </p:ext>
            </p:extLst>
          </p:nvPr>
        </p:nvGraphicFramePr>
        <p:xfrm>
          <a:off x="1979640" y="5661310"/>
          <a:ext cx="288040" cy="342905"/>
        </p:xfrm>
        <a:graphic>
          <a:graphicData uri="http://schemas.openxmlformats.org/presentationml/2006/ole">
            <p:oleObj spid="_x0000_s85053" name="公式" r:id="rId7" imgW="203288" imgH="241405" progId="Equation.3">
              <p:embed/>
            </p:oleObj>
          </a:graphicData>
        </a:graphic>
      </p:graphicFrame>
    </p:spTree>
    <p:extLst>
      <p:ext uri="{BB962C8B-B14F-4D97-AF65-F5344CB8AC3E}">
        <p14:creationId xmlns:p14="http://schemas.microsoft.com/office/powerpoint/2010/main" xmlns="" val="15993978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43</a:t>
            </a:fld>
            <a:r>
              <a:rPr lang="en-US" altLang="zh-CN" sz="800">
                <a:solidFill>
                  <a:schemeClr val="bg1"/>
                </a:solidFill>
              </a:rPr>
              <a:t> ]</a:t>
            </a:r>
          </a:p>
        </p:txBody>
      </p:sp>
      <p:sp>
        <p:nvSpPr>
          <p:cNvPr id="2" name="矩形 1"/>
          <p:cNvSpPr/>
          <p:nvPr/>
        </p:nvSpPr>
        <p:spPr>
          <a:xfrm>
            <a:off x="539440" y="1143891"/>
            <a:ext cx="5185266" cy="461665"/>
          </a:xfrm>
          <a:prstGeom prst="rect">
            <a:avLst/>
          </a:prstGeom>
        </p:spPr>
        <p:txBody>
          <a:bodyPr wrap="none">
            <a:spAutoFit/>
          </a:bodyPr>
          <a:lstStyle/>
          <a:p>
            <a:r>
              <a:rPr lang="en-US" altLang="zh-CN" dirty="0" smtClean="0"/>
              <a:t>4.3.5  </a:t>
            </a:r>
            <a:r>
              <a:rPr lang="zh-CN" altLang="en-US" dirty="0" smtClean="0"/>
              <a:t>离散系数 </a:t>
            </a:r>
            <a:r>
              <a:rPr lang="en-US" altLang="zh-CN" dirty="0" smtClean="0"/>
              <a:t>(Dispersion coefficient)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456052" y="2420860"/>
            <a:ext cx="8460540" cy="1938992"/>
          </a:xfrm>
          <a:prstGeom prst="rect">
            <a:avLst/>
          </a:prstGeom>
        </p:spPr>
        <p:txBody>
          <a:bodyPr wrap="square">
            <a:spAutoFit/>
          </a:bodyPr>
          <a:lstStyle/>
          <a:p>
            <a:r>
              <a:rPr lang="zh-CN" altLang="en-US" dirty="0" smtClean="0"/>
              <a:t>离散系数是以绝对数形式表现的离散程度指标与相应的平均指标相比，从相对数的角度来反映数据的离散程度。离散系数越大，说明数据离散程度越大；离散系数越小，说明数据离散程度越小。常用的是标准差系数（</a:t>
            </a:r>
            <a:r>
              <a:rPr lang="en-US" altLang="zh-CN" dirty="0" smtClean="0"/>
              <a:t>Coefficient of Variation</a:t>
            </a:r>
            <a:r>
              <a:rPr lang="zh-CN" altLang="en-US" dirty="0" smtClean="0"/>
              <a:t>）和四分位差系数（</a:t>
            </a:r>
            <a:r>
              <a:rPr lang="en-US" altLang="zh-CN" dirty="0" smtClean="0"/>
              <a:t>Quartile Coefficient of Dispersion</a:t>
            </a:r>
            <a:r>
              <a:rPr lang="zh-CN" altLang="en-US" dirty="0" smtClean="0"/>
              <a:t>）。 </a:t>
            </a:r>
            <a:endParaRPr lang="en-US" altLang="zh-CN" dirty="0" smtClean="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nvGraphicFramePr>
        <p:xfrm>
          <a:off x="0" y="0"/>
          <a:ext cx="209550" cy="257175"/>
        </p:xfrm>
        <a:graphic>
          <a:graphicData uri="http://schemas.openxmlformats.org/presentationml/2006/ole">
            <p:oleObj spid="_x0000_s88083" name="公式" r:id="rId3" imgW="215713" imgH="253780" progId="Equation.3">
              <p:embed/>
            </p:oleObj>
          </a:graphicData>
        </a:graphic>
      </p:graphicFrame>
      <p:sp>
        <p:nvSpPr>
          <p:cNvPr id="14" name="Rectangle 7"/>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nvGraphicFramePr>
        <p:xfrm>
          <a:off x="0" y="0"/>
          <a:ext cx="200025" cy="238125"/>
        </p:xfrm>
        <a:graphic>
          <a:graphicData uri="http://schemas.openxmlformats.org/presentationml/2006/ole">
            <p:oleObj spid="_x0000_s88084" name="公式" r:id="rId4" imgW="203288" imgH="241405" progId="Equation.3">
              <p:embed/>
            </p:oleObj>
          </a:graphicData>
        </a:graphic>
      </p:graphicFrame>
      <p:sp>
        <p:nvSpPr>
          <p:cNvPr id="18" name="Rectangle 1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xmlns="" val="31753081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44</a:t>
            </a:fld>
            <a:r>
              <a:rPr lang="en-US" altLang="zh-CN" sz="800">
                <a:solidFill>
                  <a:schemeClr val="bg1"/>
                </a:solidFill>
              </a:rPr>
              <a:t> ]</a:t>
            </a:r>
          </a:p>
        </p:txBody>
      </p:sp>
      <p:sp>
        <p:nvSpPr>
          <p:cNvPr id="2" name="矩形 1"/>
          <p:cNvSpPr/>
          <p:nvPr/>
        </p:nvSpPr>
        <p:spPr>
          <a:xfrm>
            <a:off x="539440" y="1143891"/>
            <a:ext cx="5185266" cy="461665"/>
          </a:xfrm>
          <a:prstGeom prst="rect">
            <a:avLst/>
          </a:prstGeom>
        </p:spPr>
        <p:txBody>
          <a:bodyPr wrap="none">
            <a:spAutoFit/>
          </a:bodyPr>
          <a:lstStyle/>
          <a:p>
            <a:r>
              <a:rPr lang="en-US" altLang="zh-CN" dirty="0" smtClean="0"/>
              <a:t>4.3.5  </a:t>
            </a:r>
            <a:r>
              <a:rPr lang="zh-CN" altLang="en-US" dirty="0" smtClean="0"/>
              <a:t>离散系数 </a:t>
            </a:r>
            <a:r>
              <a:rPr lang="en-US" altLang="zh-CN" dirty="0" smtClean="0"/>
              <a:t>(Dispersion coefficient)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341730" y="1844780"/>
            <a:ext cx="8460540" cy="3323987"/>
          </a:xfrm>
          <a:prstGeom prst="rect">
            <a:avLst/>
          </a:prstGeom>
        </p:spPr>
        <p:txBody>
          <a:bodyPr wrap="square">
            <a:spAutoFit/>
          </a:bodyPr>
          <a:lstStyle/>
          <a:p>
            <a:pPr marL="342900" indent="-342900">
              <a:buFont typeface="Wingdings" panose="05000000000000000000" pitchFamily="2" charset="2"/>
              <a:buChar char="Ø"/>
            </a:pPr>
            <a:r>
              <a:rPr lang="zh-CN" altLang="zh-CN" dirty="0"/>
              <a:t>标准差系数是一组数据的标准差与其相应的算术平均数相比。计算公式为</a:t>
            </a:r>
          </a:p>
          <a:p>
            <a:r>
              <a:rPr lang="en-US" altLang="zh-CN" i="1" dirty="0" smtClean="0"/>
              <a:t>                                 V                        </a:t>
            </a:r>
            <a:r>
              <a:rPr lang="en-US" altLang="zh-CN" dirty="0" smtClean="0"/>
              <a:t> </a:t>
            </a:r>
            <a:r>
              <a:rPr lang="en-US" altLang="zh-CN" dirty="0"/>
              <a:t>(4.47)</a:t>
            </a:r>
            <a:endParaRPr lang="zh-CN" altLang="zh-CN" dirty="0"/>
          </a:p>
          <a:p>
            <a:pPr marL="342900" indent="-342900">
              <a:buFont typeface="Wingdings" panose="05000000000000000000" pitchFamily="2" charset="2"/>
              <a:buChar char="Ø"/>
            </a:pPr>
            <a:r>
              <a:rPr lang="zh-CN" altLang="zh-CN" dirty="0"/>
              <a:t>四分位差系数是一组数据的四分位差与其相应的中位数相比，计算公式为</a:t>
            </a:r>
          </a:p>
          <a:p>
            <a:endParaRPr lang="en-US" altLang="zh-CN" dirty="0" smtClean="0"/>
          </a:p>
          <a:p>
            <a:r>
              <a:rPr lang="en-US" altLang="zh-CN" sz="2000" dirty="0" smtClean="0"/>
              <a:t>      </a:t>
            </a:r>
            <a:r>
              <a:rPr lang="zh-CN" altLang="zh-CN" sz="2000" dirty="0" smtClean="0"/>
              <a:t>式</a:t>
            </a:r>
            <a:r>
              <a:rPr lang="zh-CN" altLang="zh-CN" sz="2000" dirty="0"/>
              <a:t>中</a:t>
            </a:r>
            <a:r>
              <a:rPr lang="en-US" altLang="zh-CN" sz="2000" i="1" dirty="0"/>
              <a:t>V</a:t>
            </a:r>
            <a:r>
              <a:rPr lang="zh-CN" altLang="zh-CN" sz="2000" dirty="0"/>
              <a:t>为变异系数，</a:t>
            </a:r>
            <a:r>
              <a:rPr lang="en-US" altLang="zh-CN" sz="2000" i="1" dirty="0"/>
              <a:t>V</a:t>
            </a:r>
            <a:r>
              <a:rPr lang="zh-CN" altLang="zh-CN" sz="2000" dirty="0"/>
              <a:t>既可以用系数表示，也可以用百分数表示。</a:t>
            </a:r>
            <a:endParaRPr lang="en-US" altLang="zh-CN" sz="2000" dirty="0" smtClean="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nvGraphicFramePr>
        <p:xfrm>
          <a:off x="0" y="0"/>
          <a:ext cx="209550" cy="257175"/>
        </p:xfrm>
        <a:graphic>
          <a:graphicData uri="http://schemas.openxmlformats.org/presentationml/2006/ole">
            <p:oleObj spid="_x0000_s87081" name="公式" r:id="rId3" imgW="215713" imgH="253780" progId="Equation.3">
              <p:embed/>
            </p:oleObj>
          </a:graphicData>
        </a:graphic>
      </p:graphicFrame>
      <p:sp>
        <p:nvSpPr>
          <p:cNvPr id="14" name="Rectangle 7"/>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nvGraphicFramePr>
        <p:xfrm>
          <a:off x="0" y="0"/>
          <a:ext cx="200025" cy="238125"/>
        </p:xfrm>
        <a:graphic>
          <a:graphicData uri="http://schemas.openxmlformats.org/presentationml/2006/ole">
            <p:oleObj spid="_x0000_s87082" name="公式" r:id="rId4" imgW="203288" imgH="241405" progId="Equation.3">
              <p:embed/>
            </p:oleObj>
          </a:graphicData>
        </a:graphic>
      </p:graphicFrame>
      <p:sp>
        <p:nvSpPr>
          <p:cNvPr id="18" name="Rectangle 1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xmlns="" val="3647427862"/>
              </p:ext>
            </p:extLst>
          </p:nvPr>
        </p:nvGraphicFramePr>
        <p:xfrm>
          <a:off x="3347830" y="2559828"/>
          <a:ext cx="648090" cy="830365"/>
        </p:xfrm>
        <a:graphic>
          <a:graphicData uri="http://schemas.openxmlformats.org/presentationml/2006/ole">
            <p:oleObj spid="_x0000_s87083" name="公式" r:id="rId5" imgW="304800" imgH="393700" progId="Equation.3">
              <p:embed/>
            </p:oleObj>
          </a:graphicData>
        </a:graphic>
      </p:graphicFrame>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xmlns="" val="1790618394"/>
              </p:ext>
            </p:extLst>
          </p:nvPr>
        </p:nvGraphicFramePr>
        <p:xfrm>
          <a:off x="2771750" y="4149101"/>
          <a:ext cx="1952650" cy="601944"/>
        </p:xfrm>
        <a:graphic>
          <a:graphicData uri="http://schemas.openxmlformats.org/presentationml/2006/ole">
            <p:oleObj spid="_x0000_s87084" name="公式" r:id="rId6" imgW="1270000" imgH="393700" progId="Equation.3">
              <p:embed/>
            </p:oleObj>
          </a:graphicData>
        </a:graphic>
      </p:graphicFrame>
      <p:sp>
        <p:nvSpPr>
          <p:cNvPr id="19" name="矩形 18"/>
          <p:cNvSpPr/>
          <p:nvPr/>
        </p:nvSpPr>
        <p:spPr>
          <a:xfrm>
            <a:off x="5047945" y="4245437"/>
            <a:ext cx="1005403" cy="461665"/>
          </a:xfrm>
          <a:prstGeom prst="rect">
            <a:avLst/>
          </a:prstGeom>
        </p:spPr>
        <p:txBody>
          <a:bodyPr wrap="none">
            <a:spAutoFit/>
          </a:bodyPr>
          <a:lstStyle/>
          <a:p>
            <a:r>
              <a:rPr lang="en-US" altLang="zh-CN" dirty="0"/>
              <a:t> (4.48)</a:t>
            </a:r>
            <a:endParaRPr lang="zh-CN" altLang="zh-CN" dirty="0"/>
          </a:p>
        </p:txBody>
      </p:sp>
    </p:spTree>
    <p:extLst>
      <p:ext uri="{BB962C8B-B14F-4D97-AF65-F5344CB8AC3E}">
        <p14:creationId xmlns:p14="http://schemas.microsoft.com/office/powerpoint/2010/main" xmlns="" val="14885533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8A6A454E-8D7F-4A38-BAF5-4D16AE8625BC}" type="slidenum">
              <a:rPr lang="en-US" altLang="zh-CN" sz="800">
                <a:solidFill>
                  <a:schemeClr val="bg1"/>
                </a:solidFill>
              </a:rPr>
              <a:pPr algn="r" eaLnBrk="1" hangingPunct="1"/>
              <a:t>45</a:t>
            </a:fld>
            <a:r>
              <a:rPr lang="en-US" altLang="zh-CN" sz="800">
                <a:solidFill>
                  <a:schemeClr val="bg1"/>
                </a:solidFill>
              </a:rPr>
              <a:t> ]</a:t>
            </a:r>
          </a:p>
        </p:txBody>
      </p:sp>
      <p:sp>
        <p:nvSpPr>
          <p:cNvPr id="2" name="矩形 1"/>
          <p:cNvSpPr/>
          <p:nvPr/>
        </p:nvSpPr>
        <p:spPr>
          <a:xfrm>
            <a:off x="539440" y="1143891"/>
            <a:ext cx="5185266" cy="461665"/>
          </a:xfrm>
          <a:prstGeom prst="rect">
            <a:avLst/>
          </a:prstGeom>
        </p:spPr>
        <p:txBody>
          <a:bodyPr wrap="none">
            <a:spAutoFit/>
          </a:bodyPr>
          <a:lstStyle/>
          <a:p>
            <a:r>
              <a:rPr lang="en-US" altLang="zh-CN" dirty="0" smtClean="0"/>
              <a:t>4.3.5  </a:t>
            </a:r>
            <a:r>
              <a:rPr lang="zh-CN" altLang="en-US" dirty="0" smtClean="0"/>
              <a:t>离散系数 </a:t>
            </a:r>
            <a:r>
              <a:rPr lang="en-US" altLang="zh-CN" dirty="0" smtClean="0"/>
              <a:t>(Dispersion coefficient)</a:t>
            </a:r>
            <a:endParaRPr lang="zh-CN" altLang="zh-CN"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nvGraphicFramePr>
        <p:xfrm>
          <a:off x="0" y="0"/>
          <a:ext cx="209550" cy="257175"/>
        </p:xfrm>
        <a:graphic>
          <a:graphicData uri="http://schemas.openxmlformats.org/presentationml/2006/ole">
            <p:oleObj spid="_x0000_s89137" name="公式" r:id="rId3" imgW="215713" imgH="253780" progId="Equation.3">
              <p:embed/>
            </p:oleObj>
          </a:graphicData>
        </a:graphic>
      </p:graphicFrame>
      <p:sp>
        <p:nvSpPr>
          <p:cNvPr id="14" name="Rectangle 7"/>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nvGraphicFramePr>
        <p:xfrm>
          <a:off x="0" y="0"/>
          <a:ext cx="200025" cy="238125"/>
        </p:xfrm>
        <a:graphic>
          <a:graphicData uri="http://schemas.openxmlformats.org/presentationml/2006/ole">
            <p:oleObj spid="_x0000_s89138" name="公式" r:id="rId4" imgW="203288" imgH="241405" progId="Equation.3">
              <p:embed/>
            </p:oleObj>
          </a:graphicData>
        </a:graphic>
      </p:graphicFrame>
      <p:sp>
        <p:nvSpPr>
          <p:cNvPr id="18" name="Rectangle 1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矩形 19"/>
          <p:cNvSpPr/>
          <p:nvPr/>
        </p:nvSpPr>
        <p:spPr>
          <a:xfrm>
            <a:off x="539440" y="1844780"/>
            <a:ext cx="7633060" cy="461665"/>
          </a:xfrm>
          <a:prstGeom prst="rect">
            <a:avLst/>
          </a:prstGeom>
        </p:spPr>
        <p:txBody>
          <a:bodyPr wrap="square">
            <a:spAutoFit/>
          </a:bodyPr>
          <a:lstStyle/>
          <a:p>
            <a:r>
              <a:rPr lang="zh-CN" altLang="zh-CN" b="1" dirty="0"/>
              <a:t>例</a:t>
            </a:r>
            <a:r>
              <a:rPr lang="en-US" altLang="zh-CN" b="1" dirty="0"/>
              <a:t> 4-19  </a:t>
            </a:r>
            <a:r>
              <a:rPr lang="zh-CN" altLang="zh-CN" dirty="0"/>
              <a:t>甲乙两个企业的劳动生产率资料如表</a:t>
            </a:r>
            <a:r>
              <a:rPr lang="en-US" altLang="zh-CN" dirty="0"/>
              <a:t>4-13</a:t>
            </a:r>
            <a:r>
              <a:rPr lang="zh-CN" altLang="zh-CN" dirty="0"/>
              <a:t>所示</a:t>
            </a:r>
            <a:r>
              <a:rPr lang="zh-CN" altLang="zh-CN" dirty="0" smtClean="0"/>
              <a:t>。</a:t>
            </a:r>
            <a:endParaRPr lang="zh-CN" altLang="zh-CN" dirty="0"/>
          </a:p>
        </p:txBody>
      </p:sp>
      <p:graphicFrame>
        <p:nvGraphicFramePr>
          <p:cNvPr id="22" name="表格 21"/>
          <p:cNvGraphicFramePr>
            <a:graphicFrameLocks noGrp="1"/>
          </p:cNvGraphicFramePr>
          <p:nvPr>
            <p:extLst>
              <p:ext uri="{D42A27DB-BD31-4B8C-83A1-F6EECF244321}">
                <p14:modId xmlns:p14="http://schemas.microsoft.com/office/powerpoint/2010/main" xmlns="" val="1540282990"/>
              </p:ext>
            </p:extLst>
          </p:nvPr>
        </p:nvGraphicFramePr>
        <p:xfrm>
          <a:off x="1259540" y="2492870"/>
          <a:ext cx="5688790" cy="2232310"/>
        </p:xfrm>
        <a:graphic>
          <a:graphicData uri="http://schemas.openxmlformats.org/drawingml/2006/table">
            <a:tbl>
              <a:tblPr>
                <a:tableStyleId>{5DA37D80-6434-44D0-A028-1B22A696006F}</a:tableStyleId>
              </a:tblPr>
              <a:tblGrid>
                <a:gridCol w="1372328"/>
                <a:gridCol w="1410913"/>
                <a:gridCol w="1385433"/>
                <a:gridCol w="1520116"/>
              </a:tblGrid>
              <a:tr h="1489555">
                <a:tc>
                  <a:txBody>
                    <a:bodyPr/>
                    <a:lstStyle/>
                    <a:p>
                      <a:pPr algn="ctr">
                        <a:lnSpc>
                          <a:spcPct val="150000"/>
                        </a:lnSpc>
                        <a:spcAft>
                          <a:spcPts val="0"/>
                        </a:spcAft>
                      </a:pPr>
                      <a:r>
                        <a:rPr lang="en-US" sz="1200" kern="100" dirty="0">
                          <a:effectLst/>
                        </a:rPr>
                        <a:t> </a:t>
                      </a:r>
                      <a:endParaRPr lang="zh-CN" sz="105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工人平均劳动</a:t>
                      </a:r>
                      <a:endParaRPr lang="zh-CN" sz="1200" kern="100" dirty="0">
                        <a:effectLst/>
                      </a:endParaRPr>
                    </a:p>
                    <a:p>
                      <a:pPr algn="l">
                        <a:lnSpc>
                          <a:spcPct val="150000"/>
                        </a:lnSpc>
                        <a:spcAft>
                          <a:spcPts val="0"/>
                        </a:spcAft>
                      </a:pPr>
                      <a:r>
                        <a:rPr lang="zh-CN" sz="1600" kern="100" dirty="0">
                          <a:effectLst/>
                        </a:rPr>
                        <a:t>生产率</a:t>
                      </a:r>
                      <a:r>
                        <a:rPr lang="en-US" sz="1600" kern="100" dirty="0">
                          <a:effectLst/>
                        </a:rPr>
                        <a:t>/</a:t>
                      </a:r>
                      <a:r>
                        <a:rPr lang="zh-CN" sz="1600" kern="100" dirty="0">
                          <a:effectLst/>
                        </a:rPr>
                        <a:t>元</a:t>
                      </a:r>
                      <a:r>
                        <a:rPr lang="en-US" sz="1600" kern="100" dirty="0">
                          <a:effectLst/>
                        </a:rPr>
                        <a:t>/</a:t>
                      </a:r>
                      <a:r>
                        <a:rPr lang="zh-CN" sz="1600" kern="100" dirty="0">
                          <a:effectLst/>
                        </a:rPr>
                        <a:t>人</a:t>
                      </a:r>
                      <a:r>
                        <a:rPr lang="en-US" sz="1600" kern="100" dirty="0">
                          <a:effectLst/>
                        </a:rPr>
                        <a:t> </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600" kern="100" dirty="0">
                          <a:effectLst/>
                        </a:rPr>
                        <a:t>劳动生产率的</a:t>
                      </a:r>
                      <a:endParaRPr lang="zh-CN" sz="1200" kern="100" dirty="0">
                        <a:effectLst/>
                      </a:endParaRPr>
                    </a:p>
                    <a:p>
                      <a:pPr algn="l">
                        <a:lnSpc>
                          <a:spcPct val="150000"/>
                        </a:lnSpc>
                        <a:spcAft>
                          <a:spcPts val="0"/>
                        </a:spcAft>
                      </a:pPr>
                      <a:r>
                        <a:rPr lang="zh-CN" sz="1600" kern="100" dirty="0">
                          <a:effectLst/>
                        </a:rPr>
                        <a:t>标准差</a:t>
                      </a:r>
                      <a:r>
                        <a:rPr lang="en-US" sz="1600" kern="100" dirty="0">
                          <a:effectLst/>
                        </a:rPr>
                        <a:t>/</a:t>
                      </a:r>
                      <a:r>
                        <a:rPr lang="zh-CN" sz="1600" kern="100" dirty="0">
                          <a:effectLst/>
                        </a:rPr>
                        <a:t>元</a:t>
                      </a:r>
                      <a:r>
                        <a:rPr lang="en-US" sz="1600" kern="100" dirty="0">
                          <a:effectLst/>
                        </a:rPr>
                        <a:t>/</a:t>
                      </a:r>
                      <a:r>
                        <a:rPr lang="zh-CN" sz="1600" kern="100" dirty="0" smtClean="0">
                          <a:effectLst/>
                        </a:rPr>
                        <a:t>人</a:t>
                      </a:r>
                      <a:r>
                        <a:rPr lang="en-US" altLang="zh-CN" sz="1600" kern="100" dirty="0" smtClean="0">
                          <a:effectLst/>
                        </a:rPr>
                        <a:t>  </a:t>
                      </a:r>
                      <a:r>
                        <a:rPr lang="en-US" sz="1600" kern="100" dirty="0" smtClean="0">
                          <a:effectLst/>
                        </a:rPr>
                        <a:t> </a:t>
                      </a:r>
                      <a:endParaRPr lang="zh-CN" sz="1200" kern="100" dirty="0">
                        <a:effectLst/>
                        <a:latin typeface="Times New Roman"/>
                        <a:ea typeface="宋体"/>
                      </a:endParaRPr>
                    </a:p>
                  </a:txBody>
                  <a:tcPr marL="68580" marR="68580" marT="0" marB="0" anchor="ctr"/>
                </a:tc>
                <a:tc>
                  <a:txBody>
                    <a:bodyPr/>
                    <a:lstStyle/>
                    <a:p>
                      <a:pPr algn="ctr">
                        <a:lnSpc>
                          <a:spcPct val="100000"/>
                        </a:lnSpc>
                        <a:spcAft>
                          <a:spcPts val="0"/>
                        </a:spcAft>
                      </a:pPr>
                      <a:r>
                        <a:rPr lang="zh-CN" sz="1600" kern="100" dirty="0">
                          <a:effectLst/>
                        </a:rPr>
                        <a:t>标准差</a:t>
                      </a:r>
                      <a:r>
                        <a:rPr lang="zh-CN" sz="1600" kern="100" dirty="0" smtClean="0">
                          <a:effectLst/>
                        </a:rPr>
                        <a:t>系数</a:t>
                      </a:r>
                      <a:endParaRPr lang="en-US" altLang="zh-CN" sz="1600" kern="100" dirty="0" smtClean="0">
                        <a:effectLst/>
                      </a:endParaRPr>
                    </a:p>
                    <a:p>
                      <a:pPr algn="ctr">
                        <a:lnSpc>
                          <a:spcPct val="100000"/>
                        </a:lnSpc>
                        <a:spcAft>
                          <a:spcPts val="0"/>
                        </a:spcAft>
                      </a:pPr>
                      <a:endParaRPr lang="en-US" sz="1600" kern="100" dirty="0" smtClean="0">
                        <a:effectLst/>
                      </a:endParaRPr>
                    </a:p>
                    <a:p>
                      <a:pPr algn="ctr">
                        <a:lnSpc>
                          <a:spcPct val="100000"/>
                        </a:lnSpc>
                        <a:spcAft>
                          <a:spcPts val="0"/>
                        </a:spcAft>
                      </a:pPr>
                      <a:r>
                        <a:rPr lang="en-US" sz="1600" kern="100" dirty="0" smtClean="0">
                          <a:effectLst/>
                        </a:rPr>
                        <a:t> </a:t>
                      </a:r>
                      <a:endParaRPr lang="zh-CN" sz="1200" kern="100" dirty="0">
                        <a:effectLst/>
                        <a:latin typeface="Times New Roman"/>
                        <a:ea typeface="宋体"/>
                      </a:endParaRPr>
                    </a:p>
                  </a:txBody>
                  <a:tcPr marL="68580" marR="68580" marT="0" marB="0" anchor="ctr"/>
                </a:tc>
              </a:tr>
              <a:tr h="742755">
                <a:tc>
                  <a:txBody>
                    <a:bodyPr/>
                    <a:lstStyle/>
                    <a:p>
                      <a:pPr algn="ctr">
                        <a:lnSpc>
                          <a:spcPct val="150000"/>
                        </a:lnSpc>
                        <a:spcAft>
                          <a:spcPts val="0"/>
                        </a:spcAft>
                      </a:pPr>
                      <a:r>
                        <a:rPr lang="zh-CN" sz="1600" kern="100" dirty="0">
                          <a:effectLst/>
                        </a:rPr>
                        <a:t>甲企业</a:t>
                      </a:r>
                      <a:endParaRPr lang="zh-CN" sz="1200" kern="100" dirty="0">
                        <a:effectLst/>
                      </a:endParaRPr>
                    </a:p>
                    <a:p>
                      <a:pPr algn="ctr">
                        <a:lnSpc>
                          <a:spcPct val="150000"/>
                        </a:lnSpc>
                        <a:spcAft>
                          <a:spcPts val="0"/>
                        </a:spcAft>
                      </a:pPr>
                      <a:r>
                        <a:rPr lang="zh-CN" sz="1600" kern="100" dirty="0">
                          <a:effectLst/>
                        </a:rPr>
                        <a:t>乙企业</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a:effectLst/>
                        </a:rPr>
                        <a:t>15000</a:t>
                      </a:r>
                      <a:endParaRPr lang="zh-CN" sz="1200" kern="100">
                        <a:effectLst/>
                      </a:endParaRPr>
                    </a:p>
                    <a:p>
                      <a:pPr algn="ctr">
                        <a:lnSpc>
                          <a:spcPct val="150000"/>
                        </a:lnSpc>
                        <a:spcAft>
                          <a:spcPts val="0"/>
                        </a:spcAft>
                      </a:pPr>
                      <a:r>
                        <a:rPr lang="en-US" sz="1600" kern="100">
                          <a:effectLst/>
                        </a:rPr>
                        <a:t>7000</a:t>
                      </a:r>
                      <a:endParaRPr lang="zh-CN" sz="1200" kern="10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dirty="0">
                          <a:effectLst/>
                        </a:rPr>
                        <a:t>550</a:t>
                      </a:r>
                      <a:endParaRPr lang="zh-CN" sz="1200" kern="100" dirty="0">
                        <a:effectLst/>
                      </a:endParaRPr>
                    </a:p>
                    <a:p>
                      <a:pPr algn="ctr">
                        <a:lnSpc>
                          <a:spcPct val="150000"/>
                        </a:lnSpc>
                        <a:spcAft>
                          <a:spcPts val="0"/>
                        </a:spcAft>
                      </a:pPr>
                      <a:r>
                        <a:rPr lang="en-US" sz="1600" kern="100" dirty="0">
                          <a:effectLst/>
                        </a:rPr>
                        <a:t>400</a:t>
                      </a:r>
                      <a:endParaRPr lang="zh-CN" sz="12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600" kern="100" dirty="0">
                          <a:effectLst/>
                        </a:rPr>
                        <a:t>3.67</a:t>
                      </a:r>
                      <a:endParaRPr lang="zh-CN" sz="1200" kern="100" dirty="0">
                        <a:effectLst/>
                      </a:endParaRPr>
                    </a:p>
                    <a:p>
                      <a:pPr algn="ctr">
                        <a:lnSpc>
                          <a:spcPct val="150000"/>
                        </a:lnSpc>
                        <a:spcAft>
                          <a:spcPts val="0"/>
                        </a:spcAft>
                      </a:pPr>
                      <a:r>
                        <a:rPr lang="en-US" sz="1600" kern="100" dirty="0">
                          <a:effectLst/>
                        </a:rPr>
                        <a:t>5.71</a:t>
                      </a:r>
                      <a:endParaRPr lang="zh-CN" sz="1200" kern="100" dirty="0">
                        <a:effectLst/>
                        <a:latin typeface="Times New Roman"/>
                        <a:ea typeface="宋体"/>
                      </a:endParaRPr>
                    </a:p>
                  </a:txBody>
                  <a:tcPr marL="68580" marR="68580" marT="0" marB="0" anchor="ctr"/>
                </a:tc>
              </a:tr>
            </a:tbl>
          </a:graphicData>
        </a:graphic>
      </p:graphicFrame>
      <p:graphicFrame>
        <p:nvGraphicFramePr>
          <p:cNvPr id="23" name="对象 22"/>
          <p:cNvGraphicFramePr>
            <a:graphicFrameLocks noChangeAspect="1"/>
          </p:cNvGraphicFramePr>
          <p:nvPr>
            <p:extLst>
              <p:ext uri="{D42A27DB-BD31-4B8C-83A1-F6EECF244321}">
                <p14:modId xmlns:p14="http://schemas.microsoft.com/office/powerpoint/2010/main" xmlns="" val="12631231"/>
              </p:ext>
            </p:extLst>
          </p:nvPr>
        </p:nvGraphicFramePr>
        <p:xfrm>
          <a:off x="3779890" y="3356990"/>
          <a:ext cx="180975" cy="257175"/>
        </p:xfrm>
        <a:graphic>
          <a:graphicData uri="http://schemas.openxmlformats.org/presentationml/2006/ole">
            <p:oleObj spid="_x0000_s89139" name="公式" r:id="rId5" imgW="177723" imgH="253890" progId="Equation.3">
              <p:embed/>
            </p:oleObj>
          </a:graphicData>
        </a:graphic>
      </p:graphicFrame>
      <p:graphicFrame>
        <p:nvGraphicFramePr>
          <p:cNvPr id="24" name="对象 23"/>
          <p:cNvGraphicFramePr>
            <a:graphicFrameLocks noChangeAspect="1"/>
          </p:cNvGraphicFramePr>
          <p:nvPr>
            <p:extLst>
              <p:ext uri="{D42A27DB-BD31-4B8C-83A1-F6EECF244321}">
                <p14:modId xmlns:p14="http://schemas.microsoft.com/office/powerpoint/2010/main" xmlns="" val="2662536649"/>
              </p:ext>
            </p:extLst>
          </p:nvPr>
        </p:nvGraphicFramePr>
        <p:xfrm>
          <a:off x="5220090" y="3356990"/>
          <a:ext cx="180975" cy="228600"/>
        </p:xfrm>
        <a:graphic>
          <a:graphicData uri="http://schemas.openxmlformats.org/presentationml/2006/ole">
            <p:oleObj spid="_x0000_s89140" name="公式" r:id="rId6" imgW="177800" imgH="228600" progId="Equation.3">
              <p:embed/>
            </p:oleObj>
          </a:graphicData>
        </a:graphic>
      </p:graphicFrame>
      <p:graphicFrame>
        <p:nvGraphicFramePr>
          <p:cNvPr id="25" name="对象 24"/>
          <p:cNvGraphicFramePr>
            <a:graphicFrameLocks noChangeAspect="1"/>
          </p:cNvGraphicFramePr>
          <p:nvPr>
            <p:extLst>
              <p:ext uri="{D42A27DB-BD31-4B8C-83A1-F6EECF244321}">
                <p14:modId xmlns:p14="http://schemas.microsoft.com/office/powerpoint/2010/main" xmlns="" val="1270996273"/>
              </p:ext>
            </p:extLst>
          </p:nvPr>
        </p:nvGraphicFramePr>
        <p:xfrm>
          <a:off x="5580140" y="3356990"/>
          <a:ext cx="1028700" cy="428625"/>
        </p:xfrm>
        <a:graphic>
          <a:graphicData uri="http://schemas.openxmlformats.org/presentationml/2006/ole">
            <p:oleObj spid="_x0000_s89141" name="公式" r:id="rId7" imgW="1028700" imgH="431800" progId="Equation.3">
              <p:embed/>
            </p:oleObj>
          </a:graphicData>
        </a:graphic>
      </p:graphicFrame>
      <p:sp>
        <p:nvSpPr>
          <p:cNvPr id="26" name="矩形 25"/>
          <p:cNvSpPr/>
          <p:nvPr/>
        </p:nvSpPr>
        <p:spPr>
          <a:xfrm>
            <a:off x="520758" y="4941210"/>
            <a:ext cx="8093386" cy="1631216"/>
          </a:xfrm>
          <a:prstGeom prst="rect">
            <a:avLst/>
          </a:prstGeom>
        </p:spPr>
        <p:txBody>
          <a:bodyPr wrap="square">
            <a:spAutoFit/>
          </a:bodyPr>
          <a:lstStyle/>
          <a:p>
            <a:r>
              <a:rPr lang="zh-CN" altLang="en-US" sz="2000" dirty="0" smtClean="0"/>
              <a:t>从表中数字看出，甲企业劳动生产率的标准差大于乙企业，但不能由此断言甲企业“工人平均劳动生产率”指标的代表性比乙企业小。这是因为两个企业劳动生产率水平相差悬殊，在这种情况下，就需要比较它们的标准差系数。比较结果表明，甲企业标准差系数小于乙企业，所以说甲企业“工人平均劳动生产率”指标的代表性大于乙企业。</a:t>
            </a:r>
            <a:endParaRPr lang="zh-CN" altLang="en-US" sz="2000" dirty="0"/>
          </a:p>
        </p:txBody>
      </p:sp>
    </p:spTree>
    <p:extLst>
      <p:ext uri="{BB962C8B-B14F-4D97-AF65-F5344CB8AC3E}">
        <p14:creationId xmlns:p14="http://schemas.microsoft.com/office/powerpoint/2010/main" xmlns="" val="16156583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46</a:t>
            </a:fld>
            <a:r>
              <a:rPr lang="en-US" altLang="zh-CN" sz="800">
                <a:solidFill>
                  <a:schemeClr val="bg1"/>
                </a:solidFill>
              </a:rPr>
              <a:t> ]</a:t>
            </a:r>
          </a:p>
        </p:txBody>
      </p:sp>
      <p:sp>
        <p:nvSpPr>
          <p:cNvPr id="16387"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dirty="0" smtClean="0">
                <a:latin typeface="楷体_GB2312" pitchFamily="49" charset="-122"/>
                <a:ea typeface="楷体_GB2312" pitchFamily="49" charset="-122"/>
              </a:rPr>
              <a:t>4.4 </a:t>
            </a:r>
            <a:r>
              <a:rPr lang="zh-CN" altLang="en-US" dirty="0" smtClean="0">
                <a:ea typeface="楷体_GB2312" pitchFamily="49" charset="-122"/>
              </a:rPr>
              <a:t>数据分布的偏度和峰度的描述</a:t>
            </a:r>
            <a:endParaRPr lang="zh-CN" altLang="en-US" dirty="0">
              <a:latin typeface="楷体_GB2312" pitchFamily="49" charset="-122"/>
              <a:ea typeface="楷体_GB2312" pitchFamily="49" charset="-122"/>
            </a:endParaRPr>
          </a:p>
        </p:txBody>
      </p:sp>
      <p:sp>
        <p:nvSpPr>
          <p:cNvPr id="16388" name="Text Box 13"/>
          <p:cNvSpPr txBox="1">
            <a:spLocks noChangeArrowheads="1"/>
          </p:cNvSpPr>
          <p:nvPr/>
        </p:nvSpPr>
        <p:spPr bwMode="auto">
          <a:xfrm>
            <a:off x="466725" y="1182807"/>
            <a:ext cx="8353425"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sz="2000" b="1" i="1" dirty="0">
                <a:solidFill>
                  <a:srgbClr val="008000"/>
                </a:solidFill>
                <a:latin typeface="楷体_GB2312" pitchFamily="49" charset="-122"/>
                <a:ea typeface="楷体_GB2312" pitchFamily="49" charset="-122"/>
              </a:rPr>
              <a:t>Section </a:t>
            </a:r>
            <a:r>
              <a:rPr lang="en-US" altLang="zh-CN" sz="2000" b="1" i="1" dirty="0" smtClean="0">
                <a:solidFill>
                  <a:srgbClr val="008000"/>
                </a:solidFill>
                <a:latin typeface="楷体_GB2312" pitchFamily="49" charset="-122"/>
                <a:ea typeface="楷体_GB2312" pitchFamily="49" charset="-122"/>
              </a:rPr>
              <a:t>4 </a:t>
            </a:r>
            <a:r>
              <a:rPr lang="en-US" altLang="zh-CN" sz="2000" b="1" i="1" dirty="0">
                <a:solidFill>
                  <a:srgbClr val="008000"/>
                </a:solidFill>
                <a:latin typeface="楷体_GB2312" pitchFamily="49" charset="-122"/>
                <a:ea typeface="楷体_GB2312" pitchFamily="49" charset="-122"/>
              </a:rPr>
              <a:t>Description of the </a:t>
            </a:r>
            <a:r>
              <a:rPr lang="en-US" altLang="zh-CN" sz="2000" b="1" i="1" dirty="0" smtClean="0">
                <a:solidFill>
                  <a:srgbClr val="008000"/>
                </a:solidFill>
                <a:latin typeface="楷体_GB2312" pitchFamily="49" charset="-122"/>
                <a:ea typeface="楷体_GB2312" pitchFamily="49" charset="-122"/>
              </a:rPr>
              <a:t>Data Distribution </a:t>
            </a:r>
            <a:r>
              <a:rPr lang="en-US" altLang="zh-CN" sz="2000" b="1" i="1" dirty="0" err="1" smtClean="0">
                <a:solidFill>
                  <a:srgbClr val="008000"/>
                </a:solidFill>
                <a:latin typeface="楷体_GB2312" pitchFamily="49" charset="-122"/>
                <a:ea typeface="楷体_GB2312" pitchFamily="49" charset="-122"/>
              </a:rPr>
              <a:t>Skewness</a:t>
            </a:r>
            <a:r>
              <a:rPr lang="en-US" altLang="zh-CN" sz="2000" b="1" i="1" dirty="0" smtClean="0">
                <a:solidFill>
                  <a:srgbClr val="008000"/>
                </a:solidFill>
                <a:latin typeface="楷体_GB2312" pitchFamily="49" charset="-122"/>
                <a:ea typeface="楷体_GB2312" pitchFamily="49" charset="-122"/>
              </a:rPr>
              <a:t> </a:t>
            </a:r>
            <a:r>
              <a:rPr lang="en-US" altLang="zh-CN" sz="2000" b="1" i="1" dirty="0">
                <a:solidFill>
                  <a:srgbClr val="008000"/>
                </a:solidFill>
                <a:latin typeface="楷体_GB2312" pitchFamily="49" charset="-122"/>
                <a:ea typeface="楷体_GB2312" pitchFamily="49" charset="-122"/>
              </a:rPr>
              <a:t>and </a:t>
            </a:r>
            <a:r>
              <a:rPr lang="en-US" altLang="zh-CN" sz="2000" b="1" i="1" dirty="0" smtClean="0">
                <a:solidFill>
                  <a:srgbClr val="008000"/>
                </a:solidFill>
                <a:latin typeface="楷体_GB2312" pitchFamily="49" charset="-122"/>
                <a:ea typeface="楷体_GB2312" pitchFamily="49" charset="-122"/>
              </a:rPr>
              <a:t>Kurtosis</a:t>
            </a:r>
            <a:endParaRPr lang="en-US" altLang="zh-CN" sz="2000"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407316" y="2204830"/>
            <a:ext cx="8424862" cy="3077766"/>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a:t>
            </a:r>
            <a:r>
              <a:rPr lang="zh-CN" altLang="en-US" dirty="0" smtClean="0">
                <a:latin typeface="楷体_GB2312" pitchFamily="49" charset="-122"/>
                <a:ea typeface="楷体_GB2312" pitchFamily="49" charset="-122"/>
              </a:rPr>
              <a:t>测定</a:t>
            </a:r>
            <a:endParaRPr lang="en-US" altLang="zh-CN" dirty="0" smtClean="0">
              <a:latin typeface="楷体_GB2312" pitchFamily="49" charset="-122"/>
              <a:ea typeface="楷体_GB2312" pitchFamily="49" charset="-122"/>
            </a:endParaRPr>
          </a:p>
          <a:p>
            <a:pPr>
              <a:defRPr/>
            </a:pPr>
            <a:r>
              <a:rPr lang="en-US" altLang="zh-CN" sz="2000" dirty="0" smtClean="0"/>
              <a:t>        </a:t>
            </a:r>
            <a:r>
              <a:rPr lang="zh-CN" altLang="zh-CN" sz="2000" dirty="0" smtClean="0"/>
              <a:t>偏度</a:t>
            </a:r>
            <a:r>
              <a:rPr lang="zh-CN" altLang="zh-CN" sz="2000" dirty="0"/>
              <a:t>（</a:t>
            </a:r>
            <a:r>
              <a:rPr lang="en-US" altLang="zh-CN" sz="2000" dirty="0" err="1"/>
              <a:t>Skewness</a:t>
            </a:r>
            <a:r>
              <a:rPr lang="zh-CN" altLang="zh-CN" sz="2000" dirty="0"/>
              <a:t>）是反映数据相对于正态分布的偏斜程度的指标，表明分布不对称的方向和程度</a:t>
            </a:r>
            <a:r>
              <a:rPr lang="zh-CN" altLang="zh-CN" sz="2000" dirty="0" smtClean="0"/>
              <a:t>。</a:t>
            </a:r>
            <a:endParaRPr lang="en-US" altLang="zh-CN" sz="2000" dirty="0" smtClean="0"/>
          </a:p>
          <a:p>
            <a:pPr>
              <a:defRPr/>
            </a:pPr>
            <a:r>
              <a:rPr lang="zh-CN" altLang="en-US" sz="2000" dirty="0" smtClean="0">
                <a:effectLst>
                  <a:outerShdw blurRad="38100" dist="38100" dir="2700000" algn="tl">
                    <a:srgbClr val="C0C0C0"/>
                  </a:outerShdw>
                </a:effectLst>
                <a:latin typeface="楷体_GB2312" pitchFamily="49" charset="-122"/>
                <a:ea typeface="楷体_GB2312" pitchFamily="49" charset="-122"/>
              </a:rPr>
              <a:t>    两种</a:t>
            </a:r>
            <a:r>
              <a:rPr lang="zh-CN" altLang="en-US" sz="2000" dirty="0">
                <a:effectLst>
                  <a:outerShdw blurRad="38100" dist="38100" dir="2700000" algn="tl">
                    <a:srgbClr val="C0C0C0"/>
                  </a:outerShdw>
                </a:effectLst>
                <a:latin typeface="楷体_GB2312" pitchFamily="49" charset="-122"/>
                <a:ea typeface="楷体_GB2312" pitchFamily="49" charset="-122"/>
              </a:rPr>
              <a:t>在社会经济和企业管理问题研究中较常使用的描述偏度的</a:t>
            </a:r>
            <a:r>
              <a:rPr lang="zh-CN" altLang="en-US" sz="2000" dirty="0" smtClean="0">
                <a:effectLst>
                  <a:outerShdw blurRad="38100" dist="38100" dir="2700000" algn="tl">
                    <a:srgbClr val="C0C0C0"/>
                  </a:outerShdw>
                </a:effectLst>
                <a:latin typeface="楷体_GB2312" pitchFamily="49" charset="-122"/>
                <a:ea typeface="楷体_GB2312" pitchFamily="49" charset="-122"/>
              </a:rPr>
              <a:t>方法：</a:t>
            </a:r>
            <a:endParaRPr lang="en-US" altLang="zh-CN" sz="2000"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r>
              <a:rPr lang="en-US" altLang="zh-CN" sz="2000" dirty="0" smtClean="0"/>
              <a:t>  </a:t>
            </a:r>
            <a:r>
              <a:rPr lang="zh-CN" altLang="zh-CN" sz="2000" dirty="0" smtClean="0"/>
              <a:t>算术平均数</a:t>
            </a:r>
            <a:r>
              <a:rPr lang="zh-CN" altLang="zh-CN" sz="2000" dirty="0"/>
              <a:t>、众数和分位数</a:t>
            </a:r>
            <a:r>
              <a:rPr lang="zh-CN" altLang="zh-CN" sz="2000" dirty="0" smtClean="0"/>
              <a:t>比较法</a:t>
            </a:r>
            <a:endParaRPr lang="en-US" altLang="zh-CN" sz="2000" dirty="0" smtClean="0"/>
          </a:p>
          <a:p>
            <a:pPr marL="342900" indent="-342900">
              <a:buFont typeface="Wingdings" panose="05000000000000000000" pitchFamily="2" charset="2"/>
              <a:buChar char="Ø"/>
              <a:defRPr/>
            </a:pPr>
            <a:r>
              <a:rPr lang="zh-CN" altLang="en-US" sz="2000" dirty="0" smtClean="0"/>
              <a:t>  矩</a:t>
            </a:r>
            <a:r>
              <a:rPr lang="zh-CN" altLang="en-US" sz="2000" dirty="0"/>
              <a:t>法</a:t>
            </a:r>
            <a:endParaRPr lang="zh-CN" altLang="zh-CN" sz="2000" dirty="0" smtClean="0"/>
          </a:p>
          <a:p>
            <a:pPr>
              <a:defRPr/>
            </a:pP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47</a:t>
            </a:fld>
            <a:r>
              <a:rPr lang="en-US" altLang="zh-CN" sz="800">
                <a:solidFill>
                  <a:schemeClr val="bg1"/>
                </a:solidFill>
              </a:rPr>
              <a:t> ]</a:t>
            </a:r>
          </a:p>
        </p:txBody>
      </p:sp>
      <p:sp>
        <p:nvSpPr>
          <p:cNvPr id="6" name="Text Box 11"/>
          <p:cNvSpPr txBox="1">
            <a:spLocks noChangeArrowheads="1"/>
          </p:cNvSpPr>
          <p:nvPr/>
        </p:nvSpPr>
        <p:spPr bwMode="auto">
          <a:xfrm>
            <a:off x="418447" y="1916790"/>
            <a:ext cx="8424862" cy="4401205"/>
          </a:xfrm>
          <a:prstGeom prst="rect">
            <a:avLst/>
          </a:prstGeom>
          <a:noFill/>
          <a:ln w="9525" algn="ctr">
            <a:noFill/>
            <a:miter lim="800000"/>
            <a:headEnd/>
            <a:tailEnd/>
          </a:ln>
          <a:effectLst/>
        </p:spPr>
        <p:txBody>
          <a:bodyPr>
            <a:spAutoFit/>
          </a:bodyPr>
          <a:lstStyle/>
          <a:p>
            <a:pPr marL="342900" indent="-342900">
              <a:defRPr/>
            </a:pPr>
            <a:r>
              <a:rPr lang="en-US" altLang="zh-CN" sz="2000" dirty="0" smtClean="0">
                <a:effectLst>
                  <a:outerShdw blurRad="38100" dist="38100" dir="2700000" algn="tl">
                    <a:srgbClr val="000000">
                      <a:alpha val="43137"/>
                    </a:srgbClr>
                  </a:outerShdw>
                </a:effectLst>
                <a:ea typeface="楷体_GB2312"/>
              </a:rPr>
              <a:t>1.</a:t>
            </a:r>
            <a:r>
              <a:rPr lang="zh-CN" altLang="zh-CN" sz="2000" dirty="0" smtClean="0">
                <a:effectLst>
                  <a:outerShdw blurRad="38100" dist="38100" dir="2700000" algn="tl">
                    <a:srgbClr val="000000">
                      <a:alpha val="43137"/>
                    </a:srgbClr>
                  </a:outerShdw>
                </a:effectLst>
                <a:ea typeface="楷体_GB2312"/>
              </a:rPr>
              <a:t>算术平均数</a:t>
            </a:r>
            <a:r>
              <a:rPr lang="zh-CN" altLang="zh-CN" sz="2000" dirty="0">
                <a:effectLst>
                  <a:outerShdw blurRad="38100" dist="38100" dir="2700000" algn="tl">
                    <a:srgbClr val="000000">
                      <a:alpha val="43137"/>
                    </a:srgbClr>
                  </a:outerShdw>
                </a:effectLst>
                <a:ea typeface="楷体_GB2312"/>
              </a:rPr>
              <a:t>、众数和分位数</a:t>
            </a:r>
            <a:r>
              <a:rPr lang="zh-CN" altLang="zh-CN" sz="2000" dirty="0" smtClean="0">
                <a:effectLst>
                  <a:outerShdw blurRad="38100" dist="38100" dir="2700000" algn="tl">
                    <a:srgbClr val="000000">
                      <a:alpha val="43137"/>
                    </a:srgbClr>
                  </a:outerShdw>
                </a:effectLst>
                <a:ea typeface="楷体_GB2312"/>
              </a:rPr>
              <a:t>比较法</a:t>
            </a:r>
            <a:endParaRPr lang="en-US" altLang="zh-CN" sz="2000" dirty="0" smtClean="0">
              <a:effectLst>
                <a:outerShdw blurRad="38100" dist="38100" dir="2700000" algn="tl">
                  <a:srgbClr val="000000">
                    <a:alpha val="43137"/>
                  </a:srgbClr>
                </a:outerShdw>
              </a:effectLst>
              <a:ea typeface="楷体_GB2312"/>
            </a:endParaRPr>
          </a:p>
          <a:p>
            <a:pPr>
              <a:defRPr/>
            </a:pPr>
            <a:r>
              <a:rPr lang="zh-CN" altLang="en-US" sz="2000" dirty="0" smtClean="0"/>
              <a:t>      这种</a:t>
            </a:r>
            <a:r>
              <a:rPr lang="zh-CN" altLang="en-US" sz="2000" dirty="0"/>
              <a:t>方法是根据算术平均数、众数和中位数之间的数量关系来测定分布的偏斜程度的</a:t>
            </a:r>
            <a:r>
              <a:rPr lang="zh-CN" altLang="en-US" sz="2000" dirty="0" smtClean="0"/>
              <a:t>。</a:t>
            </a:r>
            <a:endParaRPr lang="en-US" altLang="zh-CN" sz="2000" dirty="0" smtClean="0"/>
          </a:p>
          <a:p>
            <a:pPr marL="457200" indent="-457200">
              <a:defRPr/>
            </a:pPr>
            <a:r>
              <a:rPr lang="en-US" altLang="zh-CN" sz="2000" dirty="0" smtClean="0"/>
              <a:t>(1)</a:t>
            </a:r>
            <a:r>
              <a:rPr lang="zh-CN" altLang="zh-CN" sz="2000" dirty="0" smtClean="0"/>
              <a:t>算术平均数</a:t>
            </a:r>
            <a:r>
              <a:rPr lang="zh-CN" altLang="zh-CN" sz="2000" dirty="0"/>
              <a:t>和众数比较法</a:t>
            </a:r>
          </a:p>
          <a:p>
            <a:pPr>
              <a:defRPr/>
            </a:pPr>
            <a:r>
              <a:rPr lang="zh-CN" altLang="zh-CN" sz="2000" dirty="0"/>
              <a:t>在单峰分布条件下，当数据呈正态分布时，算术平均数、中位数和众数是完全相同的。当数据呈右偏态分布时，有</a:t>
            </a:r>
            <a:r>
              <a:rPr lang="en-US" altLang="zh-CN" sz="2000" dirty="0"/>
              <a:t> </a:t>
            </a:r>
            <a:r>
              <a:rPr lang="zh-CN" altLang="zh-CN" sz="2000" dirty="0"/>
              <a:t>；当数据呈左偏态分布时，有</a:t>
            </a:r>
            <a:r>
              <a:rPr lang="en-US" altLang="zh-CN" sz="2000" dirty="0"/>
              <a:t> </a:t>
            </a:r>
            <a:r>
              <a:rPr lang="zh-CN" altLang="zh-CN" sz="2000" dirty="0"/>
              <a:t>。随着分布偏斜程度的增大，算术平均数与众数的差距就越大。因此，算术平均数与众数之间的距离可以作为测定分布偏斜度的一个尺度，即</a:t>
            </a:r>
          </a:p>
          <a:p>
            <a:pPr>
              <a:defRPr/>
            </a:pPr>
            <a:r>
              <a:rPr lang="zh-CN" altLang="zh-CN" sz="2000" dirty="0"/>
              <a:t>偏斜度</a:t>
            </a:r>
            <a:r>
              <a:rPr lang="en-US" altLang="zh-CN" sz="2000" dirty="0" smtClean="0"/>
              <a:t>=                                                            (</a:t>
            </a:r>
            <a:r>
              <a:rPr lang="en-US" altLang="zh-CN" sz="2000" dirty="0"/>
              <a:t>4.49</a:t>
            </a:r>
            <a:r>
              <a:rPr lang="en-US" altLang="zh-CN" sz="2000" dirty="0" smtClean="0"/>
              <a:t>)</a:t>
            </a:r>
          </a:p>
          <a:p>
            <a:pPr>
              <a:defRPr/>
            </a:pPr>
            <a:r>
              <a:rPr lang="zh-CN" altLang="en-US" sz="2000" b="1" dirty="0"/>
              <a:t>皮尔逊偏斜系数</a:t>
            </a:r>
            <a:r>
              <a:rPr lang="zh-CN" altLang="en-US" sz="2000" dirty="0"/>
              <a:t>  </a:t>
            </a:r>
            <a:r>
              <a:rPr lang="zh-CN" altLang="en-US" sz="2000" dirty="0" smtClean="0"/>
              <a:t>                                            </a:t>
            </a:r>
            <a:r>
              <a:rPr lang="en-US" altLang="zh-CN" sz="2000" dirty="0" smtClean="0"/>
              <a:t>(</a:t>
            </a:r>
            <a:r>
              <a:rPr lang="en-US" altLang="zh-CN" sz="2000" dirty="0"/>
              <a:t>4.50)</a:t>
            </a:r>
            <a:endParaRPr lang="zh-CN" altLang="zh-CN" sz="2000" dirty="0" smtClean="0"/>
          </a:p>
          <a:p>
            <a:pPr>
              <a:defRPr/>
            </a:pP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xmlns="" val="256833612"/>
              </p:ext>
            </p:extLst>
          </p:nvPr>
        </p:nvGraphicFramePr>
        <p:xfrm>
          <a:off x="1691600" y="4941210"/>
          <a:ext cx="768107" cy="432060"/>
        </p:xfrm>
        <a:graphic>
          <a:graphicData uri="http://schemas.openxmlformats.org/presentationml/2006/ole">
            <p:oleObj spid="_x0000_s90128" name="公式" r:id="rId3" imgW="457200" imgH="254000" progId="Equation.3">
              <p:embed/>
            </p:oleObj>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xmlns="" val="2927940444"/>
              </p:ext>
            </p:extLst>
          </p:nvPr>
        </p:nvGraphicFramePr>
        <p:xfrm>
          <a:off x="2540949" y="5301260"/>
          <a:ext cx="2031051" cy="576080"/>
        </p:xfrm>
        <a:graphic>
          <a:graphicData uri="http://schemas.openxmlformats.org/presentationml/2006/ole">
            <p:oleObj spid="_x0000_s90129" name="公式" r:id="rId4" imgW="1028254" imgH="444307" progId="Equation.3">
              <p:embed/>
            </p:oleObj>
          </a:graphicData>
        </a:graphic>
      </p:graphicFrame>
    </p:spTree>
    <p:extLst>
      <p:ext uri="{BB962C8B-B14F-4D97-AF65-F5344CB8AC3E}">
        <p14:creationId xmlns:p14="http://schemas.microsoft.com/office/powerpoint/2010/main" xmlns="" val="22252384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48</a:t>
            </a:fld>
            <a:r>
              <a:rPr lang="en-US" altLang="zh-CN" sz="800">
                <a:solidFill>
                  <a:schemeClr val="bg1"/>
                </a:solidFill>
              </a:rPr>
              <a:t> ]</a:t>
            </a:r>
          </a:p>
        </p:txBody>
      </p:sp>
      <p:sp>
        <p:nvSpPr>
          <p:cNvPr id="6" name="Text Box 11"/>
          <p:cNvSpPr txBox="1">
            <a:spLocks noChangeArrowheads="1"/>
          </p:cNvSpPr>
          <p:nvPr/>
        </p:nvSpPr>
        <p:spPr bwMode="auto">
          <a:xfrm>
            <a:off x="432452" y="1922893"/>
            <a:ext cx="8424862" cy="4308872"/>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1.</a:t>
            </a:r>
            <a:r>
              <a:rPr lang="zh-CN" altLang="zh-CN" dirty="0" smtClean="0">
                <a:effectLst>
                  <a:outerShdw blurRad="38100" dist="38100" dir="2700000" algn="tl">
                    <a:srgbClr val="000000">
                      <a:alpha val="43137"/>
                    </a:srgbClr>
                  </a:outerShdw>
                </a:effectLst>
                <a:ea typeface="楷体_GB2312"/>
              </a:rPr>
              <a:t>算术平均数</a:t>
            </a:r>
            <a:r>
              <a:rPr lang="zh-CN" altLang="zh-CN" dirty="0">
                <a:effectLst>
                  <a:outerShdw blurRad="38100" dist="38100" dir="2700000" algn="tl">
                    <a:srgbClr val="000000">
                      <a:alpha val="43137"/>
                    </a:srgbClr>
                  </a:outerShdw>
                </a:effectLst>
                <a:ea typeface="楷体_GB2312"/>
              </a:rPr>
              <a:t>、众数和分位数</a:t>
            </a:r>
            <a:r>
              <a:rPr lang="zh-CN" altLang="zh-CN" dirty="0" smtClean="0">
                <a:effectLst>
                  <a:outerShdw blurRad="38100" dist="38100" dir="2700000" algn="tl">
                    <a:srgbClr val="000000">
                      <a:alpha val="43137"/>
                    </a:srgbClr>
                  </a:outerShdw>
                </a:effectLst>
                <a:ea typeface="楷体_GB2312"/>
              </a:rPr>
              <a:t>比较法</a:t>
            </a:r>
            <a:endParaRPr lang="en-US" altLang="zh-CN" dirty="0" smtClean="0">
              <a:effectLst>
                <a:outerShdw blurRad="38100" dist="38100" dir="2700000" algn="tl">
                  <a:srgbClr val="000000">
                    <a:alpha val="43137"/>
                  </a:srgbClr>
                </a:outerShdw>
              </a:effectLst>
              <a:ea typeface="楷体_GB2312"/>
            </a:endParaRPr>
          </a:p>
          <a:p>
            <a:pPr marL="457200" indent="-457200">
              <a:defRPr/>
            </a:pPr>
            <a:r>
              <a:rPr lang="en-US" altLang="zh-CN" sz="2000" dirty="0" smtClean="0"/>
              <a:t>(2)</a:t>
            </a:r>
            <a:r>
              <a:rPr lang="zh-CN" altLang="zh-CN" sz="2000" dirty="0" smtClean="0"/>
              <a:t>四</a:t>
            </a:r>
            <a:r>
              <a:rPr lang="zh-CN" altLang="zh-CN" sz="2000" dirty="0"/>
              <a:t>分位数</a:t>
            </a:r>
            <a:r>
              <a:rPr lang="zh-CN" altLang="zh-CN" sz="2000" dirty="0" smtClean="0"/>
              <a:t>比较法</a:t>
            </a:r>
            <a:endParaRPr lang="en-US" altLang="zh-CN" sz="2000" dirty="0" smtClean="0"/>
          </a:p>
          <a:p>
            <a:pPr>
              <a:defRPr/>
            </a:pPr>
            <a:endParaRPr lang="en-US" altLang="zh-CN" sz="2000" dirty="0" smtClean="0"/>
          </a:p>
          <a:p>
            <a:pPr>
              <a:defRPr/>
            </a:pPr>
            <a:r>
              <a:rPr lang="en-US" altLang="zh-CN" sz="2000" dirty="0"/>
              <a:t> </a:t>
            </a:r>
            <a:r>
              <a:rPr lang="en-US" altLang="zh-CN" sz="2000" dirty="0" smtClean="0"/>
              <a:t>                                                                                     </a:t>
            </a:r>
            <a:r>
              <a:rPr lang="en-US" altLang="zh-CN" sz="2000" dirty="0"/>
              <a:t> </a:t>
            </a:r>
            <a:r>
              <a:rPr lang="en-US" altLang="zh-CN" sz="2000" dirty="0" smtClean="0"/>
              <a:t>         (</a:t>
            </a:r>
            <a:r>
              <a:rPr lang="en-US" altLang="zh-CN" sz="2000" dirty="0"/>
              <a:t>4.51)</a:t>
            </a:r>
            <a:endParaRPr lang="zh-CN" altLang="zh-CN" sz="2000" dirty="0"/>
          </a:p>
          <a:p>
            <a:pPr>
              <a:defRPr/>
            </a:pPr>
            <a:endParaRPr lang="en-US" altLang="zh-CN" sz="2000" dirty="0"/>
          </a:p>
          <a:p>
            <a:pPr>
              <a:defRPr/>
            </a:pPr>
            <a:r>
              <a:rPr lang="en-US" altLang="zh-CN" sz="2000" dirty="0" smtClean="0"/>
              <a:t>    </a:t>
            </a:r>
            <a:r>
              <a:rPr lang="en-US" altLang="zh-CN" sz="2000" dirty="0" err="1" smtClean="0"/>
              <a:t>qsk</a:t>
            </a:r>
            <a:r>
              <a:rPr lang="zh-CN" altLang="en-US" sz="2000" dirty="0"/>
              <a:t>的符号表明偏斜的方向，为正说明分布为右偏态，为负说明是左偏态，为</a:t>
            </a:r>
            <a:r>
              <a:rPr lang="en-US" altLang="zh-CN" sz="2000" dirty="0"/>
              <a:t>0</a:t>
            </a:r>
            <a:r>
              <a:rPr lang="zh-CN" altLang="en-US" sz="2000" dirty="0"/>
              <a:t>说明是对称分布；</a:t>
            </a:r>
            <a:r>
              <a:rPr lang="en-US" altLang="zh-CN" sz="2000" dirty="0" err="1"/>
              <a:t>qsk</a:t>
            </a:r>
            <a:r>
              <a:rPr lang="zh-CN" altLang="en-US" sz="2000" dirty="0"/>
              <a:t>的绝对值大小表明偏斜的程度，绝对值越大，偏斜程度越大，反之越小。</a:t>
            </a:r>
            <a:endParaRPr lang="en-US" altLang="zh-CN" sz="2000" dirty="0" smtClean="0"/>
          </a:p>
          <a:p>
            <a:pPr>
              <a:defRPr/>
            </a:pPr>
            <a:endParaRPr lang="zh-CN" altLang="zh-CN" sz="2000" dirty="0"/>
          </a:p>
          <a:p>
            <a:pPr>
              <a:defRPr/>
            </a:pPr>
            <a:endParaRPr lang="en-US" altLang="zh-CN" sz="2000" dirty="0" smtClean="0"/>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xmlns="" val="1927707450"/>
              </p:ext>
            </p:extLst>
          </p:nvPr>
        </p:nvGraphicFramePr>
        <p:xfrm>
          <a:off x="827480" y="3068950"/>
          <a:ext cx="5185068" cy="849431"/>
        </p:xfrm>
        <a:graphic>
          <a:graphicData uri="http://schemas.openxmlformats.org/presentationml/2006/ole">
            <p:oleObj spid="_x0000_s91145" name="公式" r:id="rId3" imgW="2794000" imgH="457200" progId="Equation.3">
              <p:embed/>
            </p:oleObj>
          </a:graphicData>
        </a:graphic>
      </p:graphicFrame>
    </p:spTree>
    <p:extLst>
      <p:ext uri="{BB962C8B-B14F-4D97-AF65-F5344CB8AC3E}">
        <p14:creationId xmlns:p14="http://schemas.microsoft.com/office/powerpoint/2010/main" xmlns="" val="17849133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49</a:t>
            </a:fld>
            <a:r>
              <a:rPr lang="en-US" altLang="zh-CN" sz="800">
                <a:solidFill>
                  <a:schemeClr val="bg1"/>
                </a:solidFill>
              </a:rPr>
              <a:t> ]</a:t>
            </a:r>
          </a:p>
        </p:txBody>
      </p:sp>
      <p:sp>
        <p:nvSpPr>
          <p:cNvPr id="6" name="Text Box 11"/>
          <p:cNvSpPr txBox="1">
            <a:spLocks noChangeArrowheads="1"/>
          </p:cNvSpPr>
          <p:nvPr/>
        </p:nvSpPr>
        <p:spPr bwMode="auto">
          <a:xfrm>
            <a:off x="432452" y="1922893"/>
            <a:ext cx="8424862" cy="5262979"/>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2.</a:t>
            </a:r>
            <a:r>
              <a:rPr lang="zh-CN" altLang="en-US" dirty="0" smtClean="0">
                <a:effectLst>
                  <a:outerShdw blurRad="38100" dist="38100" dir="2700000" algn="tl">
                    <a:srgbClr val="000000">
                      <a:alpha val="43137"/>
                    </a:srgbClr>
                  </a:outerShdw>
                </a:effectLst>
                <a:ea typeface="楷体_GB2312"/>
              </a:rPr>
              <a:t>矩</a:t>
            </a:r>
            <a:r>
              <a:rPr lang="zh-CN" altLang="en-US" dirty="0">
                <a:effectLst>
                  <a:outerShdw blurRad="38100" dist="38100" dir="2700000" algn="tl">
                    <a:srgbClr val="000000">
                      <a:alpha val="43137"/>
                    </a:srgbClr>
                  </a:outerShdw>
                </a:effectLst>
                <a:ea typeface="楷体_GB2312"/>
              </a:rPr>
              <a:t>法</a:t>
            </a:r>
            <a:endParaRPr lang="en-US" altLang="zh-CN" dirty="0" smtClean="0">
              <a:effectLst>
                <a:outerShdw blurRad="38100" dist="38100" dir="2700000" algn="tl">
                  <a:srgbClr val="000000">
                    <a:alpha val="43137"/>
                  </a:srgbClr>
                </a:outerShdw>
              </a:effectLst>
              <a:ea typeface="楷体_GB2312"/>
            </a:endParaRPr>
          </a:p>
          <a:p>
            <a:pPr>
              <a:defRPr/>
            </a:pPr>
            <a:r>
              <a:rPr lang="zh-CN" altLang="en-US" sz="2000" dirty="0"/>
              <a:t>设</a:t>
            </a:r>
            <a:r>
              <a:rPr lang="en-US" altLang="zh-CN" sz="2000" dirty="0"/>
              <a:t>X</a:t>
            </a:r>
            <a:r>
              <a:rPr lang="zh-CN" altLang="en-US" sz="2000" dirty="0"/>
              <a:t>为随机变量，</a:t>
            </a:r>
            <a:r>
              <a:rPr lang="en-US" altLang="zh-CN" sz="2000" dirty="0"/>
              <a:t>K</a:t>
            </a:r>
            <a:r>
              <a:rPr lang="zh-CN" altLang="en-US" sz="2000" dirty="0"/>
              <a:t>为任意整数，</a:t>
            </a:r>
            <a:r>
              <a:rPr lang="en-US" altLang="zh-CN" sz="2000" dirty="0"/>
              <a:t>A</a:t>
            </a:r>
            <a:r>
              <a:rPr lang="zh-CN" altLang="en-US" sz="2000" dirty="0"/>
              <a:t>为任意常数，下列公式称为随机变量</a:t>
            </a:r>
            <a:r>
              <a:rPr lang="en-US" altLang="zh-CN" sz="2000" dirty="0"/>
              <a:t>X</a:t>
            </a:r>
            <a:r>
              <a:rPr lang="zh-CN" altLang="en-US" sz="2000" dirty="0"/>
              <a:t>关于</a:t>
            </a:r>
            <a:r>
              <a:rPr lang="en-US" altLang="zh-CN" sz="2000" dirty="0"/>
              <a:t>A</a:t>
            </a:r>
            <a:r>
              <a:rPr lang="zh-CN" altLang="en-US" sz="2000" dirty="0"/>
              <a:t>点的</a:t>
            </a:r>
            <a:r>
              <a:rPr lang="en-US" altLang="zh-CN" sz="2000" dirty="0"/>
              <a:t>K</a:t>
            </a:r>
            <a:r>
              <a:rPr lang="zh-CN" altLang="en-US" sz="2000" dirty="0"/>
              <a:t>阶矩</a:t>
            </a:r>
            <a:r>
              <a:rPr lang="zh-CN" altLang="en-US" sz="2000" dirty="0" smtClean="0"/>
              <a:t>。</a:t>
            </a:r>
            <a:endParaRPr lang="en-US" altLang="zh-CN" sz="2000" dirty="0" smtClean="0"/>
          </a:p>
          <a:p>
            <a:pPr>
              <a:defRPr/>
            </a:pPr>
            <a:endParaRPr lang="en-US" altLang="zh-CN" sz="2000" dirty="0"/>
          </a:p>
          <a:p>
            <a:pPr>
              <a:defRPr/>
            </a:pPr>
            <a:r>
              <a:rPr lang="en-US" altLang="zh-CN" sz="2000" dirty="0" smtClean="0"/>
              <a:t>                                                 </a:t>
            </a:r>
            <a:r>
              <a:rPr lang="zh-CN" altLang="en-US" sz="2000" dirty="0" smtClean="0"/>
              <a:t>或                                          </a:t>
            </a:r>
            <a:r>
              <a:rPr lang="en-US" altLang="zh-CN" sz="2000" dirty="0" smtClean="0"/>
              <a:t>(</a:t>
            </a:r>
            <a:r>
              <a:rPr lang="en-US" altLang="zh-CN" sz="2000" dirty="0"/>
              <a:t>4.52</a:t>
            </a:r>
            <a:r>
              <a:rPr lang="en-US" altLang="zh-CN" sz="2000" dirty="0" smtClean="0"/>
              <a:t>)</a:t>
            </a:r>
          </a:p>
          <a:p>
            <a:pPr>
              <a:defRPr/>
            </a:pPr>
            <a:endParaRPr lang="en-US" altLang="zh-CN" sz="2000" dirty="0"/>
          </a:p>
          <a:p>
            <a:pPr>
              <a:defRPr/>
            </a:pPr>
            <a:r>
              <a:rPr lang="zh-CN" altLang="zh-CN" sz="2000" dirty="0"/>
              <a:t>当</a:t>
            </a:r>
            <a:r>
              <a:rPr lang="en-US" altLang="zh-CN" sz="2000" dirty="0"/>
              <a:t>A=0</a:t>
            </a:r>
            <a:r>
              <a:rPr lang="zh-CN" altLang="zh-CN" sz="2000" dirty="0"/>
              <a:t>时，变量以原点为中心，上式称为</a:t>
            </a:r>
            <a:r>
              <a:rPr lang="en-US" altLang="zh-CN" sz="2000" dirty="0"/>
              <a:t>K</a:t>
            </a:r>
            <a:r>
              <a:rPr lang="zh-CN" altLang="zh-CN" sz="2000" dirty="0"/>
              <a:t>阶原点矩，常用的有一阶、二阶、三阶和四阶原点矩，用公式表示为</a:t>
            </a:r>
          </a:p>
          <a:p>
            <a:pPr>
              <a:defRPr/>
            </a:pPr>
            <a:r>
              <a:rPr lang="zh-CN" altLang="zh-CN" sz="2000" dirty="0"/>
              <a:t>一阶原点矩</a:t>
            </a:r>
            <a:r>
              <a:rPr lang="zh-CN" altLang="zh-CN" sz="2000" dirty="0" smtClean="0"/>
              <a:t>：</a:t>
            </a:r>
            <a:r>
              <a:rPr lang="en-US" altLang="zh-CN" sz="2000" dirty="0" smtClean="0"/>
              <a:t>                                       </a:t>
            </a:r>
            <a:r>
              <a:rPr lang="zh-CN" altLang="zh-CN" sz="2000" dirty="0" smtClean="0"/>
              <a:t>三</a:t>
            </a:r>
            <a:r>
              <a:rPr lang="zh-CN" altLang="zh-CN" sz="2000" dirty="0"/>
              <a:t>阶原点矩：</a:t>
            </a:r>
            <a:endParaRPr lang="en-US" altLang="zh-CN" sz="2000" dirty="0" smtClean="0"/>
          </a:p>
          <a:p>
            <a:pPr>
              <a:defRPr/>
            </a:pPr>
            <a:endParaRPr lang="en-US" altLang="zh-CN" sz="2000" dirty="0" smtClean="0"/>
          </a:p>
          <a:p>
            <a:pPr>
              <a:defRPr/>
            </a:pPr>
            <a:r>
              <a:rPr lang="zh-CN" altLang="zh-CN" sz="2000" dirty="0" smtClean="0"/>
              <a:t>二</a:t>
            </a:r>
            <a:r>
              <a:rPr lang="zh-CN" altLang="zh-CN" sz="2000" dirty="0"/>
              <a:t>阶原点矩</a:t>
            </a:r>
            <a:r>
              <a:rPr lang="zh-CN" altLang="zh-CN" sz="2000" dirty="0" smtClean="0"/>
              <a:t>：</a:t>
            </a:r>
            <a:r>
              <a:rPr lang="en-US" altLang="zh-CN" sz="2000" dirty="0" smtClean="0"/>
              <a:t>                                       </a:t>
            </a:r>
            <a:r>
              <a:rPr lang="zh-CN" altLang="zh-CN" sz="2000" dirty="0" smtClean="0"/>
              <a:t>四</a:t>
            </a:r>
            <a:r>
              <a:rPr lang="zh-CN" altLang="zh-CN" sz="2000" dirty="0"/>
              <a:t>阶原点矩</a:t>
            </a:r>
            <a:r>
              <a:rPr lang="zh-CN" altLang="zh-CN" sz="2000" dirty="0" smtClean="0"/>
              <a:t>：</a:t>
            </a:r>
            <a:endParaRPr lang="zh-CN" altLang="zh-CN" sz="2000" dirty="0"/>
          </a:p>
          <a:p>
            <a:pPr>
              <a:defRPr/>
            </a:pPr>
            <a:endParaRPr lang="en-US" altLang="zh-CN" sz="2000" dirty="0" smtClean="0"/>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xmlns="" val="3207122607"/>
              </p:ext>
            </p:extLst>
          </p:nvPr>
        </p:nvGraphicFramePr>
        <p:xfrm>
          <a:off x="1691600" y="3140960"/>
          <a:ext cx="1400820" cy="1080150"/>
        </p:xfrm>
        <a:graphic>
          <a:graphicData uri="http://schemas.openxmlformats.org/presentationml/2006/ole">
            <p:oleObj spid="_x0000_s92209" name="公式" r:id="rId3" imgW="787742" imgH="609865" progId="Equation.3">
              <p:embed/>
            </p:oleObj>
          </a:graphicData>
        </a:graphic>
      </p:graphicFrame>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2650594819"/>
              </p:ext>
            </p:extLst>
          </p:nvPr>
        </p:nvGraphicFramePr>
        <p:xfrm>
          <a:off x="4644883" y="3212970"/>
          <a:ext cx="1399286" cy="1296180"/>
        </p:xfrm>
        <a:graphic>
          <a:graphicData uri="http://schemas.openxmlformats.org/presentationml/2006/ole">
            <p:oleObj spid="_x0000_s92210" name="公式" r:id="rId4" imgW="901700" imgH="838200" progId="Equation.3">
              <p:embed/>
            </p:oleObj>
          </a:graphicData>
        </a:graphic>
      </p:graphicFrame>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xmlns="" val="1475610235"/>
              </p:ext>
            </p:extLst>
          </p:nvPr>
        </p:nvGraphicFramePr>
        <p:xfrm>
          <a:off x="2070405" y="5301260"/>
          <a:ext cx="1292980" cy="576080"/>
        </p:xfrm>
        <a:graphic>
          <a:graphicData uri="http://schemas.openxmlformats.org/presentationml/2006/ole">
            <p:oleObj spid="_x0000_s92211" name="公式" r:id="rId5" imgW="965200" imgH="431800" progId="Equation.3">
              <p:embed/>
            </p:oleObj>
          </a:graphicData>
        </a:graphic>
      </p:graphicFrame>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1413909439"/>
              </p:ext>
            </p:extLst>
          </p:nvPr>
        </p:nvGraphicFramePr>
        <p:xfrm>
          <a:off x="2195670" y="6093370"/>
          <a:ext cx="1224170" cy="655805"/>
        </p:xfrm>
        <a:graphic>
          <a:graphicData uri="http://schemas.openxmlformats.org/presentationml/2006/ole">
            <p:oleObj spid="_x0000_s92212" name="公式" r:id="rId6" imgW="800100" imgH="431800" progId="Equation.3">
              <p:embed/>
            </p:oleObj>
          </a:graphicData>
        </a:graphic>
      </p:graphicFrame>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xmlns="" val="396994247"/>
              </p:ext>
            </p:extLst>
          </p:nvPr>
        </p:nvGraphicFramePr>
        <p:xfrm>
          <a:off x="6156219" y="5229250"/>
          <a:ext cx="1199657" cy="648090"/>
        </p:xfrm>
        <a:graphic>
          <a:graphicData uri="http://schemas.openxmlformats.org/presentationml/2006/ole">
            <p:oleObj spid="_x0000_s92213" name="公式" r:id="rId7" imgW="825500" imgH="444500" progId="Equation.3">
              <p:embed/>
            </p:oleObj>
          </a:graphicData>
        </a:graphic>
      </p:graphicFrame>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xmlns="" val="1324669161"/>
              </p:ext>
            </p:extLst>
          </p:nvPr>
        </p:nvGraphicFramePr>
        <p:xfrm>
          <a:off x="6228231" y="6147999"/>
          <a:ext cx="1224170" cy="655806"/>
        </p:xfrm>
        <a:graphic>
          <a:graphicData uri="http://schemas.openxmlformats.org/presentationml/2006/ole">
            <p:oleObj spid="_x0000_s92214" name="公式" r:id="rId8" imgW="800100" imgH="431800" progId="Equation.3">
              <p:embed/>
            </p:oleObj>
          </a:graphicData>
        </a:graphic>
      </p:graphicFrame>
    </p:spTree>
    <p:extLst>
      <p:ext uri="{BB962C8B-B14F-4D97-AF65-F5344CB8AC3E}">
        <p14:creationId xmlns:p14="http://schemas.microsoft.com/office/powerpoint/2010/main" xmlns="" val="1498127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25ADFC5-DBAE-45D6-839E-C1DB252F3AD0}" type="slidenum">
              <a:rPr lang="en-US" altLang="zh-CN" sz="800">
                <a:solidFill>
                  <a:schemeClr val="bg1"/>
                </a:solidFill>
              </a:rPr>
              <a:pPr algn="r" eaLnBrk="1" hangingPunct="1"/>
              <a:t>5</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665"/>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4.1.2 </a:t>
            </a:r>
            <a:r>
              <a:rPr lang="zh-CN" altLang="en-US" dirty="0">
                <a:latin typeface="楷体_GB2312" pitchFamily="49" charset="-122"/>
                <a:ea typeface="楷体_GB2312" pitchFamily="49" charset="-122"/>
              </a:rPr>
              <a:t>相对指标</a:t>
            </a:r>
          </a:p>
        </p:txBody>
      </p:sp>
      <p:sp>
        <p:nvSpPr>
          <p:cNvPr id="7" name="Text Box 15"/>
          <p:cNvSpPr txBox="1">
            <a:spLocks noChangeArrowheads="1"/>
          </p:cNvSpPr>
          <p:nvPr/>
        </p:nvSpPr>
        <p:spPr bwMode="auto">
          <a:xfrm>
            <a:off x="335835" y="1988800"/>
            <a:ext cx="8642350" cy="3693319"/>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相对数</a:t>
            </a:r>
            <a:r>
              <a:rPr lang="zh-CN" altLang="en-US" dirty="0" smtClean="0">
                <a:effectLst>
                  <a:outerShdw blurRad="38100" dist="38100" dir="2700000" algn="tl">
                    <a:srgbClr val="C0C0C0"/>
                  </a:outerShdw>
                </a:effectLst>
                <a:latin typeface="楷体_GB2312" pitchFamily="49" charset="-122"/>
                <a:ea typeface="楷体_GB2312" pitchFamily="49" charset="-122"/>
              </a:rPr>
              <a:t>的种类：</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endParaRPr lang="en-US" altLang="zh-CN" dirty="0" smtClean="0"/>
          </a:p>
          <a:p>
            <a:pPr>
              <a:defRPr/>
            </a:pPr>
            <a:endParaRPr lang="en-US" altLang="zh-CN" dirty="0" smtClean="0"/>
          </a:p>
          <a:p>
            <a:pPr>
              <a:defRPr/>
            </a:pPr>
            <a:endParaRPr lang="zh-CN" altLang="zh-CN" dirty="0"/>
          </a:p>
          <a:p>
            <a:pPr>
              <a:defRPr/>
            </a:pP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marL="342900" indent="-342900">
              <a:buFont typeface="Wingdings" panose="05000000000000000000" pitchFamily="2" charset="2"/>
              <a:buChar char="Ø"/>
              <a:defRPr/>
            </a:pPr>
            <a:endParaRPr lang="zh-CN" altLang="en-US" sz="2000" dirty="0">
              <a:effectLst>
                <a:outerShdw blurRad="38100" dist="38100" dir="2700000" algn="tl">
                  <a:srgbClr val="C0C0C0"/>
                </a:outerShdw>
              </a:effectLst>
              <a:latin typeface="楷体" pitchFamily="49" charset="-122"/>
              <a:ea typeface="楷体_GB2312"/>
            </a:endParaRPr>
          </a:p>
        </p:txBody>
      </p:sp>
      <p:sp>
        <p:nvSpPr>
          <p:cNvPr id="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16"/>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表格 11"/>
          <p:cNvGraphicFramePr>
            <a:graphicFrameLocks noGrp="1"/>
          </p:cNvGraphicFramePr>
          <p:nvPr>
            <p:extLst>
              <p:ext uri="{D42A27DB-BD31-4B8C-83A1-F6EECF244321}">
                <p14:modId xmlns:p14="http://schemas.microsoft.com/office/powerpoint/2010/main" xmlns="" val="2370953046"/>
              </p:ext>
            </p:extLst>
          </p:nvPr>
        </p:nvGraphicFramePr>
        <p:xfrm>
          <a:off x="899490" y="2564880"/>
          <a:ext cx="6840950" cy="3831432"/>
        </p:xfrm>
        <a:graphic>
          <a:graphicData uri="http://schemas.openxmlformats.org/drawingml/2006/table">
            <a:tbl>
              <a:tblPr firstRow="1" bandRow="1">
                <a:tableStyleId>{3B4B98B0-60AC-42C2-AFA5-B58CD77FA1E5}</a:tableStyleId>
              </a:tblPr>
              <a:tblGrid>
                <a:gridCol w="2376330"/>
                <a:gridCol w="4464620"/>
              </a:tblGrid>
              <a:tr h="454264">
                <a:tc>
                  <a:txBody>
                    <a:bodyPr/>
                    <a:lstStyle/>
                    <a:p>
                      <a:pPr algn="ctr">
                        <a:lnSpc>
                          <a:spcPct val="150000"/>
                        </a:lnSpc>
                      </a:pPr>
                      <a:r>
                        <a:rPr lang="zh-CN" altLang="en-US" dirty="0" smtClean="0"/>
                        <a:t>种类</a:t>
                      </a:r>
                      <a:endParaRPr lang="zh-CN" altLang="en-US" dirty="0"/>
                    </a:p>
                  </a:txBody>
                  <a:tcPr/>
                </a:tc>
                <a:tc>
                  <a:txBody>
                    <a:bodyPr/>
                    <a:lstStyle/>
                    <a:p>
                      <a:pPr algn="ctr">
                        <a:lnSpc>
                          <a:spcPct val="150000"/>
                        </a:lnSpc>
                      </a:pPr>
                      <a:r>
                        <a:rPr lang="zh-CN" altLang="en-US" dirty="0" smtClean="0"/>
                        <a:t>计算公式</a:t>
                      </a:r>
                      <a:endParaRPr lang="zh-CN" altLang="en-US" dirty="0"/>
                    </a:p>
                  </a:txBody>
                  <a:tcPr/>
                </a:tc>
              </a:tr>
              <a:tr h="554752">
                <a:tc>
                  <a:txBody>
                    <a:bodyPr/>
                    <a:lstStyle/>
                    <a:p>
                      <a:pPr algn="ctr">
                        <a:lnSpc>
                          <a:spcPct val="150000"/>
                        </a:lnSpc>
                      </a:pPr>
                      <a:r>
                        <a:rPr lang="zh-CN" altLang="en-US" dirty="0" smtClean="0"/>
                        <a:t>结构相对数</a:t>
                      </a:r>
                      <a:endParaRPr lang="zh-CN" altLang="en-US" dirty="0"/>
                    </a:p>
                  </a:txBody>
                  <a:tcPr/>
                </a:tc>
                <a:tc>
                  <a:txBody>
                    <a:bodyPr/>
                    <a:lstStyle/>
                    <a:p>
                      <a:endParaRPr lang="zh-CN" altLang="en-US" dirty="0"/>
                    </a:p>
                  </a:txBody>
                  <a:tcPr/>
                </a:tc>
              </a:tr>
              <a:tr h="554752">
                <a:tc>
                  <a:txBody>
                    <a:bodyPr/>
                    <a:lstStyle/>
                    <a:p>
                      <a:pPr algn="ctr">
                        <a:lnSpc>
                          <a:spcPct val="150000"/>
                        </a:lnSpc>
                      </a:pPr>
                      <a:r>
                        <a:rPr lang="zh-CN" altLang="en-US" dirty="0" smtClean="0"/>
                        <a:t>比例相对数</a:t>
                      </a:r>
                      <a:endParaRPr lang="zh-CN" altLang="en-US" dirty="0"/>
                    </a:p>
                  </a:txBody>
                  <a:tcPr/>
                </a:tc>
                <a:tc>
                  <a:txBody>
                    <a:bodyPr/>
                    <a:lstStyle/>
                    <a:p>
                      <a:endParaRPr lang="zh-CN" altLang="en-US" dirty="0"/>
                    </a:p>
                  </a:txBody>
                  <a:tcPr/>
                </a:tc>
              </a:tr>
              <a:tr h="554752">
                <a:tc>
                  <a:txBody>
                    <a:bodyPr/>
                    <a:lstStyle/>
                    <a:p>
                      <a:pPr algn="ctr">
                        <a:lnSpc>
                          <a:spcPct val="150000"/>
                        </a:lnSpc>
                      </a:pPr>
                      <a:r>
                        <a:rPr lang="zh-CN" altLang="en-US" dirty="0" smtClean="0"/>
                        <a:t>比较相对数</a:t>
                      </a:r>
                      <a:endParaRPr lang="zh-CN" altLang="en-US" dirty="0"/>
                    </a:p>
                  </a:txBody>
                  <a:tcPr/>
                </a:tc>
                <a:tc>
                  <a:txBody>
                    <a:bodyPr/>
                    <a:lstStyle/>
                    <a:p>
                      <a:endParaRPr lang="zh-CN" altLang="en-US" dirty="0"/>
                    </a:p>
                  </a:txBody>
                  <a:tcPr/>
                </a:tc>
              </a:tr>
              <a:tr h="554752">
                <a:tc>
                  <a:txBody>
                    <a:bodyPr/>
                    <a:lstStyle/>
                    <a:p>
                      <a:pPr algn="ctr">
                        <a:lnSpc>
                          <a:spcPct val="150000"/>
                        </a:lnSpc>
                      </a:pPr>
                      <a:r>
                        <a:rPr lang="zh-CN" altLang="en-US" dirty="0" smtClean="0"/>
                        <a:t>计划完成相对数</a:t>
                      </a:r>
                      <a:endParaRPr lang="zh-CN" altLang="en-US" dirty="0"/>
                    </a:p>
                  </a:txBody>
                  <a:tcPr/>
                </a:tc>
                <a:tc>
                  <a:txBody>
                    <a:bodyPr/>
                    <a:lstStyle/>
                    <a:p>
                      <a:endParaRPr lang="zh-CN" altLang="en-US" dirty="0"/>
                    </a:p>
                  </a:txBody>
                  <a:tcPr/>
                </a:tc>
              </a:tr>
              <a:tr h="554752">
                <a:tc>
                  <a:txBody>
                    <a:bodyPr/>
                    <a:lstStyle/>
                    <a:p>
                      <a:pPr algn="ctr">
                        <a:lnSpc>
                          <a:spcPct val="150000"/>
                        </a:lnSpc>
                      </a:pPr>
                      <a:r>
                        <a:rPr lang="zh-CN" altLang="en-US" dirty="0" smtClean="0"/>
                        <a:t>强度相对数</a:t>
                      </a:r>
                      <a:endParaRPr lang="zh-CN" altLang="en-US" dirty="0"/>
                    </a:p>
                  </a:txBody>
                  <a:tcPr/>
                </a:tc>
                <a:tc>
                  <a:txBody>
                    <a:bodyPr/>
                    <a:lstStyle/>
                    <a:p>
                      <a:endParaRPr lang="zh-CN" altLang="en-US" dirty="0"/>
                    </a:p>
                  </a:txBody>
                  <a:tcPr/>
                </a:tc>
              </a:tr>
              <a:tr h="554752">
                <a:tc>
                  <a:txBody>
                    <a:bodyPr/>
                    <a:lstStyle/>
                    <a:p>
                      <a:pPr algn="ctr">
                        <a:lnSpc>
                          <a:spcPct val="150000"/>
                        </a:lnSpc>
                      </a:pPr>
                      <a:r>
                        <a:rPr lang="zh-CN" altLang="en-US" dirty="0" smtClean="0"/>
                        <a:t>动态相对数</a:t>
                      </a:r>
                      <a:endParaRPr lang="zh-CN" altLang="en-US" dirty="0"/>
                    </a:p>
                  </a:txBody>
                  <a:tcPr/>
                </a:tc>
                <a:tc>
                  <a:txBody>
                    <a:bodyPr/>
                    <a:lstStyle/>
                    <a:p>
                      <a:endParaRPr lang="zh-CN" altLang="en-US" dirty="0"/>
                    </a:p>
                  </a:txBody>
                  <a:tcPr/>
                </a:tc>
              </a:tr>
            </a:tbl>
          </a:graphicData>
        </a:graphic>
      </p:graphicFrame>
      <p:sp>
        <p:nvSpPr>
          <p:cNvPr id="13"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3435897034"/>
              </p:ext>
            </p:extLst>
          </p:nvPr>
        </p:nvGraphicFramePr>
        <p:xfrm>
          <a:off x="3635870" y="3068950"/>
          <a:ext cx="3333738" cy="504070"/>
        </p:xfrm>
        <a:graphic>
          <a:graphicData uri="http://schemas.openxmlformats.org/presentationml/2006/ole">
            <p:oleObj spid="_x0000_s7251" name="公式" r:id="rId4" imgW="2768600" imgH="419100" progId="Equation.3">
              <p:embed/>
            </p:oleObj>
          </a:graphicData>
        </a:graphic>
      </p:graphicFrame>
      <p:sp>
        <p:nvSpPr>
          <p:cNvPr id="15" name="Rectangle 21"/>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xmlns="" val="2735266183"/>
              </p:ext>
            </p:extLst>
          </p:nvPr>
        </p:nvGraphicFramePr>
        <p:xfrm>
          <a:off x="3635870" y="3584240"/>
          <a:ext cx="3528490" cy="502438"/>
        </p:xfrm>
        <a:graphic>
          <a:graphicData uri="http://schemas.openxmlformats.org/presentationml/2006/ole">
            <p:oleObj spid="_x0000_s7252" name="公式" r:id="rId5" imgW="2946400" imgH="419100" progId="Equation.3">
              <p:embed/>
            </p:oleObj>
          </a:graphicData>
        </a:graphic>
      </p:graphicFrame>
      <p:sp>
        <p:nvSpPr>
          <p:cNvPr id="17" name="Rectangle 2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xmlns="" val="2165218996"/>
              </p:ext>
            </p:extLst>
          </p:nvPr>
        </p:nvGraphicFramePr>
        <p:xfrm>
          <a:off x="3635870" y="4221110"/>
          <a:ext cx="3456480" cy="492185"/>
        </p:xfrm>
        <a:graphic>
          <a:graphicData uri="http://schemas.openxmlformats.org/presentationml/2006/ole">
            <p:oleObj spid="_x0000_s7253" name="公式" r:id="rId6" imgW="2946400" imgH="419100" progId="Equation.3">
              <p:embed/>
            </p:oleObj>
          </a:graphicData>
        </a:graphic>
      </p:graphicFrame>
      <p:sp>
        <p:nvSpPr>
          <p:cNvPr id="1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xmlns="" val="2366240038"/>
              </p:ext>
            </p:extLst>
          </p:nvPr>
        </p:nvGraphicFramePr>
        <p:xfrm>
          <a:off x="3635870" y="4725180"/>
          <a:ext cx="2952410" cy="490211"/>
        </p:xfrm>
        <a:graphic>
          <a:graphicData uri="http://schemas.openxmlformats.org/presentationml/2006/ole">
            <p:oleObj spid="_x0000_s7254" name="公式" r:id="rId7" imgW="2527300" imgH="419100" progId="Equation.3">
              <p:embed/>
            </p:oleObj>
          </a:graphicData>
        </a:graphic>
      </p:graphicFrame>
      <p:sp>
        <p:nvSpPr>
          <p:cNvPr id="21"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p:cNvGraphicFramePr>
            <a:graphicFrameLocks noChangeAspect="1"/>
          </p:cNvGraphicFramePr>
          <p:nvPr>
            <p:extLst>
              <p:ext uri="{D42A27DB-BD31-4B8C-83A1-F6EECF244321}">
                <p14:modId xmlns:p14="http://schemas.microsoft.com/office/powerpoint/2010/main" xmlns="" val="3658693111"/>
              </p:ext>
            </p:extLst>
          </p:nvPr>
        </p:nvGraphicFramePr>
        <p:xfrm>
          <a:off x="3635870" y="5301260"/>
          <a:ext cx="4296048" cy="504070"/>
        </p:xfrm>
        <a:graphic>
          <a:graphicData uri="http://schemas.openxmlformats.org/presentationml/2006/ole">
            <p:oleObj spid="_x0000_s7255" name="公式" r:id="rId8" imgW="3568700" imgH="419100" progId="Equation.3">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50</a:t>
            </a:fld>
            <a:r>
              <a:rPr lang="en-US" altLang="zh-CN" sz="800">
                <a:solidFill>
                  <a:schemeClr val="bg1"/>
                </a:solidFill>
              </a:rPr>
              <a:t> ]</a:t>
            </a:r>
          </a:p>
        </p:txBody>
      </p:sp>
      <p:sp>
        <p:nvSpPr>
          <p:cNvPr id="6" name="Text Box 11"/>
          <p:cNvSpPr txBox="1">
            <a:spLocks noChangeArrowheads="1"/>
          </p:cNvSpPr>
          <p:nvPr/>
        </p:nvSpPr>
        <p:spPr bwMode="auto">
          <a:xfrm>
            <a:off x="432452" y="1922893"/>
            <a:ext cx="8424862" cy="4955203"/>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2.</a:t>
            </a:r>
            <a:r>
              <a:rPr lang="zh-CN" altLang="en-US" dirty="0" smtClean="0">
                <a:effectLst>
                  <a:outerShdw blurRad="38100" dist="38100" dir="2700000" algn="tl">
                    <a:srgbClr val="000000">
                      <a:alpha val="43137"/>
                    </a:srgbClr>
                  </a:outerShdw>
                </a:effectLst>
                <a:ea typeface="楷体_GB2312"/>
              </a:rPr>
              <a:t>矩</a:t>
            </a:r>
            <a:r>
              <a:rPr lang="zh-CN" altLang="en-US" dirty="0" smtClean="0">
                <a:effectLst>
                  <a:outerShdw blurRad="38100" dist="38100" dir="2700000" algn="tl">
                    <a:srgbClr val="000000">
                      <a:alpha val="43137"/>
                    </a:srgbClr>
                  </a:outerShdw>
                </a:effectLst>
                <a:ea typeface="楷体_GB2312"/>
              </a:rPr>
              <a:t>法</a:t>
            </a:r>
            <a:endParaRPr lang="en-US" altLang="zh-CN" dirty="0" smtClean="0">
              <a:effectLst>
                <a:outerShdw blurRad="38100" dist="38100" dir="2700000" algn="tl">
                  <a:srgbClr val="000000">
                    <a:alpha val="43137"/>
                  </a:srgbClr>
                </a:outerShdw>
              </a:effectLst>
              <a:ea typeface="楷体_GB2312"/>
            </a:endParaRPr>
          </a:p>
          <a:p>
            <a:pPr>
              <a:defRPr/>
            </a:pPr>
            <a:r>
              <a:rPr lang="en-US" altLang="zh-CN" sz="2000" dirty="0"/>
              <a:t>A</a:t>
            </a:r>
            <a:r>
              <a:rPr lang="en-US" altLang="zh-CN" sz="2000" dirty="0" smtClean="0"/>
              <a:t>=    </a:t>
            </a:r>
            <a:r>
              <a:rPr lang="zh-CN" altLang="zh-CN" sz="2000" dirty="0" smtClean="0"/>
              <a:t>时</a:t>
            </a:r>
            <a:r>
              <a:rPr lang="zh-CN" altLang="zh-CN" sz="2000" dirty="0"/>
              <a:t>，变量以算术平均数为中心，上式称为</a:t>
            </a:r>
            <a:r>
              <a:rPr lang="en-US" altLang="zh-CN" sz="2000" dirty="0"/>
              <a:t>K</a:t>
            </a:r>
            <a:r>
              <a:rPr lang="zh-CN" altLang="zh-CN" sz="2000" dirty="0"/>
              <a:t>阶中心矩，常用的有一阶、二阶、三阶和四阶中心矩，用公式表示</a:t>
            </a:r>
            <a:r>
              <a:rPr lang="zh-CN" altLang="zh-CN" sz="2000" dirty="0" smtClean="0"/>
              <a:t>为</a:t>
            </a:r>
            <a:endParaRPr lang="en-US" altLang="zh-CN" sz="2000" dirty="0" smtClean="0"/>
          </a:p>
          <a:p>
            <a:pPr>
              <a:defRPr/>
            </a:pPr>
            <a:r>
              <a:rPr lang="zh-CN" altLang="zh-CN" sz="2000" dirty="0" smtClean="0"/>
              <a:t>一</a:t>
            </a:r>
            <a:r>
              <a:rPr lang="zh-CN" altLang="zh-CN" sz="2000" dirty="0"/>
              <a:t>阶中心矩</a:t>
            </a:r>
            <a:r>
              <a:rPr lang="zh-CN" altLang="zh-CN" sz="2000" dirty="0" smtClean="0"/>
              <a:t>：</a:t>
            </a:r>
            <a:r>
              <a:rPr lang="en-US" altLang="zh-CN" sz="2000" dirty="0" smtClean="0"/>
              <a:t>                                                       </a:t>
            </a:r>
            <a:r>
              <a:rPr lang="en-US" altLang="zh-CN" sz="2000" dirty="0"/>
              <a:t>(4.54)</a:t>
            </a:r>
            <a:endParaRPr lang="en-US" altLang="zh-CN" sz="2000" dirty="0" smtClean="0"/>
          </a:p>
          <a:p>
            <a:pPr>
              <a:defRPr/>
            </a:pPr>
            <a:endParaRPr lang="en-US" altLang="zh-CN" sz="2000" dirty="0"/>
          </a:p>
          <a:p>
            <a:pPr>
              <a:defRPr/>
            </a:pPr>
            <a:r>
              <a:rPr lang="zh-CN" altLang="zh-CN" sz="2000" dirty="0"/>
              <a:t>二阶中心矩</a:t>
            </a:r>
            <a:r>
              <a:rPr lang="zh-CN" altLang="zh-CN" sz="2000" dirty="0" smtClean="0"/>
              <a:t>：</a:t>
            </a:r>
            <a:endParaRPr lang="en-US" altLang="zh-CN" sz="2000" dirty="0" smtClean="0"/>
          </a:p>
          <a:p>
            <a:pPr>
              <a:defRPr/>
            </a:pPr>
            <a:endParaRPr lang="en-US" altLang="zh-CN" sz="2000" dirty="0" smtClean="0"/>
          </a:p>
          <a:p>
            <a:pPr>
              <a:defRPr/>
            </a:pPr>
            <a:r>
              <a:rPr lang="zh-CN" altLang="zh-CN" sz="2000" dirty="0" smtClean="0"/>
              <a:t>三</a:t>
            </a:r>
            <a:r>
              <a:rPr lang="zh-CN" altLang="zh-CN" sz="2000" dirty="0"/>
              <a:t>阶中心矩</a:t>
            </a:r>
            <a:r>
              <a:rPr lang="zh-CN" altLang="zh-CN" sz="2000" dirty="0" smtClean="0"/>
              <a:t>：</a:t>
            </a:r>
            <a:endParaRPr lang="en-US" altLang="zh-CN" sz="2000" dirty="0" smtClean="0"/>
          </a:p>
          <a:p>
            <a:pPr>
              <a:defRPr/>
            </a:pPr>
            <a:endParaRPr lang="en-US" altLang="zh-CN" sz="2000" dirty="0" smtClean="0"/>
          </a:p>
          <a:p>
            <a:pPr>
              <a:defRPr/>
            </a:pPr>
            <a:r>
              <a:rPr lang="zh-CN" altLang="zh-CN" sz="2000" dirty="0"/>
              <a:t>四阶中心矩</a:t>
            </a:r>
            <a:r>
              <a:rPr lang="zh-CN" altLang="zh-CN" sz="2000" dirty="0" smtClean="0"/>
              <a:t>：</a:t>
            </a:r>
            <a:endParaRPr lang="en-US" altLang="zh-CN" sz="2000" dirty="0" smtClean="0"/>
          </a:p>
          <a:p>
            <a:pPr>
              <a:defRPr/>
            </a:pPr>
            <a:r>
              <a:rPr lang="zh-CN" altLang="zh-CN" sz="2000" dirty="0"/>
              <a:t>由此可见，一阶中心矩等于</a:t>
            </a:r>
            <a:r>
              <a:rPr lang="en-US" altLang="zh-CN" sz="2000" dirty="0"/>
              <a:t>0</a:t>
            </a:r>
            <a:r>
              <a:rPr lang="zh-CN" altLang="zh-CN" sz="2000" dirty="0"/>
              <a:t>，二阶中心矩就是变量的方差。</a:t>
            </a:r>
            <a:endParaRPr lang="en-US" altLang="zh-CN" sz="2000" dirty="0" smtClean="0"/>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xmlns="" val="4278742811"/>
              </p:ext>
            </p:extLst>
          </p:nvPr>
        </p:nvGraphicFramePr>
        <p:xfrm>
          <a:off x="899489" y="2420860"/>
          <a:ext cx="164215" cy="317641"/>
        </p:xfrm>
        <a:graphic>
          <a:graphicData uri="http://schemas.openxmlformats.org/presentationml/2006/ole">
            <p:oleObj spid="_x0000_s93226" name="公式" r:id="rId3" imgW="126945" imgH="215806" progId="Equation.3">
              <p:embed/>
            </p:oleObj>
          </a:graphicData>
        </a:graphic>
      </p:graphicFrame>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xmlns="" val="3196399695"/>
              </p:ext>
            </p:extLst>
          </p:nvPr>
        </p:nvGraphicFramePr>
        <p:xfrm>
          <a:off x="2123660" y="2996940"/>
          <a:ext cx="2016280" cy="717918"/>
        </p:xfrm>
        <a:graphic>
          <a:graphicData uri="http://schemas.openxmlformats.org/presentationml/2006/ole">
            <p:oleObj spid="_x0000_s93227" name="公式" r:id="rId4" imgW="1257300" imgH="444500" progId="Equation.3">
              <p:embed/>
            </p:oleObj>
          </a:graphicData>
        </a:graphic>
      </p:graphicFrame>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xmlns="" val="2832199320"/>
              </p:ext>
            </p:extLst>
          </p:nvPr>
        </p:nvGraphicFramePr>
        <p:xfrm>
          <a:off x="2123659" y="3899657"/>
          <a:ext cx="2160509" cy="681503"/>
        </p:xfrm>
        <a:graphic>
          <a:graphicData uri="http://schemas.openxmlformats.org/presentationml/2006/ole">
            <p:oleObj spid="_x0000_s93228" name="公式" r:id="rId5" imgW="1422400" imgH="444500" progId="Equation.3">
              <p:embed/>
            </p:oleObj>
          </a:graphicData>
        </a:graphic>
      </p:graphicFrame>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xmlns="" val="1772714736"/>
              </p:ext>
            </p:extLst>
          </p:nvPr>
        </p:nvGraphicFramePr>
        <p:xfrm>
          <a:off x="2166777" y="4797190"/>
          <a:ext cx="1731305" cy="720100"/>
        </p:xfrm>
        <a:graphic>
          <a:graphicData uri="http://schemas.openxmlformats.org/presentationml/2006/ole">
            <p:oleObj spid="_x0000_s93229" name="公式" r:id="rId6" imgW="1079500" imgH="444500" progId="Equation.3">
              <p:embed/>
            </p:oleObj>
          </a:graphicData>
        </a:graphic>
      </p:graphicFrame>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xmlns="" val="1883513867"/>
              </p:ext>
            </p:extLst>
          </p:nvPr>
        </p:nvGraphicFramePr>
        <p:xfrm>
          <a:off x="2191005" y="5636325"/>
          <a:ext cx="1682849" cy="687773"/>
        </p:xfrm>
        <a:graphic>
          <a:graphicData uri="http://schemas.openxmlformats.org/presentationml/2006/ole">
            <p:oleObj spid="_x0000_s93230" name="公式" r:id="rId7" imgW="1092200" imgH="444500" progId="Equation.3">
              <p:embed/>
            </p:oleObj>
          </a:graphicData>
        </a:graphic>
      </p:graphicFrame>
    </p:spTree>
    <p:extLst>
      <p:ext uri="{BB962C8B-B14F-4D97-AF65-F5344CB8AC3E}">
        <p14:creationId xmlns:p14="http://schemas.microsoft.com/office/powerpoint/2010/main" xmlns="" val="228818740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51</a:t>
            </a:fld>
            <a:r>
              <a:rPr lang="en-US" altLang="zh-CN" sz="800">
                <a:solidFill>
                  <a:schemeClr val="bg1"/>
                </a:solidFill>
              </a:rPr>
              <a:t> ]</a:t>
            </a:r>
          </a:p>
        </p:txBody>
      </p:sp>
      <p:sp>
        <p:nvSpPr>
          <p:cNvPr id="6" name="Text Box 11"/>
          <p:cNvSpPr txBox="1">
            <a:spLocks noChangeArrowheads="1"/>
          </p:cNvSpPr>
          <p:nvPr/>
        </p:nvSpPr>
        <p:spPr bwMode="auto">
          <a:xfrm>
            <a:off x="359569" y="1772770"/>
            <a:ext cx="8424862" cy="5432256"/>
          </a:xfrm>
          <a:prstGeom prst="rect">
            <a:avLst/>
          </a:prstGeom>
          <a:noFill/>
          <a:ln w="9525" algn="ctr">
            <a:noFill/>
            <a:miter lim="800000"/>
            <a:headEnd/>
            <a:tailEnd/>
          </a:ln>
          <a:effectLst/>
        </p:spPr>
        <p:txBody>
          <a:bodyPr>
            <a:spAutoFit/>
          </a:bodyPr>
          <a:lstStyle/>
          <a:p>
            <a:pPr marL="342900" indent="-342900">
              <a:defRPr/>
            </a:pPr>
            <a:r>
              <a:rPr lang="en-US" altLang="zh-CN" dirty="0" smtClean="0">
                <a:effectLst>
                  <a:outerShdw blurRad="38100" dist="38100" dir="2700000" algn="tl">
                    <a:srgbClr val="000000">
                      <a:alpha val="43137"/>
                    </a:srgbClr>
                  </a:outerShdw>
                </a:effectLst>
                <a:ea typeface="楷体_GB2312"/>
              </a:rPr>
              <a:t>2.</a:t>
            </a:r>
            <a:r>
              <a:rPr lang="zh-CN" altLang="en-US" dirty="0" smtClean="0">
                <a:effectLst>
                  <a:outerShdw blurRad="38100" dist="38100" dir="2700000" algn="tl">
                    <a:srgbClr val="000000">
                      <a:alpha val="43137"/>
                    </a:srgbClr>
                  </a:outerShdw>
                </a:effectLst>
                <a:ea typeface="楷体_GB2312"/>
              </a:rPr>
              <a:t>矩</a:t>
            </a:r>
            <a:r>
              <a:rPr lang="zh-CN" altLang="en-US" dirty="0" smtClean="0">
                <a:effectLst>
                  <a:outerShdw blurRad="38100" dist="38100" dir="2700000" algn="tl">
                    <a:srgbClr val="000000">
                      <a:alpha val="43137"/>
                    </a:srgbClr>
                  </a:outerShdw>
                </a:effectLst>
                <a:ea typeface="楷体_GB2312"/>
              </a:rPr>
              <a:t>法</a:t>
            </a:r>
            <a:endParaRPr lang="en-US" altLang="zh-CN" dirty="0" smtClean="0">
              <a:effectLst>
                <a:outerShdw blurRad="38100" dist="38100" dir="2700000" algn="tl">
                  <a:srgbClr val="000000">
                    <a:alpha val="43137"/>
                  </a:srgbClr>
                </a:outerShdw>
              </a:effectLst>
              <a:ea typeface="楷体_GB2312"/>
            </a:endParaRPr>
          </a:p>
          <a:p>
            <a:pPr>
              <a:defRPr/>
            </a:pPr>
            <a:r>
              <a:rPr lang="en-US" altLang="zh-CN" sz="2000" dirty="0" smtClean="0"/>
              <a:t>     </a:t>
            </a:r>
            <a:r>
              <a:rPr lang="zh-CN" altLang="zh-CN" sz="2000" dirty="0" smtClean="0"/>
              <a:t>中心矩</a:t>
            </a:r>
            <a:r>
              <a:rPr lang="zh-CN" altLang="zh-CN" sz="2000" dirty="0"/>
              <a:t>与原点矩之间存在如下关系</a:t>
            </a:r>
            <a:r>
              <a:rPr lang="zh-CN" altLang="zh-CN" sz="2000" dirty="0" smtClean="0"/>
              <a:t>：</a:t>
            </a:r>
            <a:endParaRPr lang="en-US" altLang="zh-CN" sz="2000" dirty="0" smtClean="0"/>
          </a:p>
          <a:p>
            <a:pPr>
              <a:defRPr/>
            </a:pPr>
            <a:endParaRPr lang="en-US" altLang="zh-CN" sz="2000" dirty="0"/>
          </a:p>
          <a:p>
            <a:pPr>
              <a:defRPr/>
            </a:pPr>
            <a:endParaRPr lang="en-US" altLang="zh-CN" sz="2000" dirty="0" smtClean="0"/>
          </a:p>
          <a:p>
            <a:pPr>
              <a:defRPr/>
            </a:pPr>
            <a:endParaRPr lang="en-US" altLang="zh-CN" sz="2000" dirty="0"/>
          </a:p>
          <a:p>
            <a:pPr>
              <a:defRPr/>
            </a:pPr>
            <a:endParaRPr lang="en-US" altLang="zh-CN" sz="2000" dirty="0"/>
          </a:p>
          <a:p>
            <a:pPr>
              <a:defRPr/>
            </a:pPr>
            <a:r>
              <a:rPr lang="zh-CN" altLang="zh-CN" sz="1800" dirty="0" smtClean="0"/>
              <a:t>统计</a:t>
            </a:r>
            <a:r>
              <a:rPr lang="zh-CN" altLang="zh-CN" sz="1800" dirty="0"/>
              <a:t>上是用三阶中心矩来测定分布的偏斜程度的。</a:t>
            </a:r>
          </a:p>
          <a:p>
            <a:pPr>
              <a:defRPr/>
            </a:pPr>
            <a:r>
              <a:rPr lang="zh-CN" altLang="zh-CN" sz="1800" dirty="0"/>
              <a:t>常常用三阶中心矩与σ</a:t>
            </a:r>
            <a:r>
              <a:rPr lang="en-US" altLang="zh-CN" sz="1800" baseline="30000" dirty="0"/>
              <a:t>3</a:t>
            </a:r>
            <a:r>
              <a:rPr lang="zh-CN" altLang="zh-CN" sz="1800" dirty="0"/>
              <a:t>的比值作为测定偏斜程度的指标，称为偏态系数，计算公式</a:t>
            </a:r>
            <a:r>
              <a:rPr lang="zh-CN" altLang="zh-CN" sz="1800" dirty="0" smtClean="0"/>
              <a:t>为</a:t>
            </a:r>
            <a:r>
              <a:rPr lang="en-US" altLang="zh-CN" sz="1800" dirty="0" smtClean="0"/>
              <a:t>                  </a:t>
            </a:r>
            <a:r>
              <a:rPr lang="en-US" altLang="zh-CN" sz="2000" dirty="0" smtClean="0"/>
              <a:t>    </a:t>
            </a:r>
          </a:p>
          <a:p>
            <a:pPr>
              <a:defRPr/>
            </a:pPr>
            <a:endParaRPr lang="en-US" altLang="zh-CN" sz="1800" dirty="0" smtClean="0"/>
          </a:p>
          <a:p>
            <a:pPr>
              <a:defRPr/>
            </a:pPr>
            <a:r>
              <a:rPr lang="zh-CN" altLang="zh-CN" sz="1800" dirty="0" smtClean="0"/>
              <a:t>很</a:t>
            </a:r>
            <a:r>
              <a:rPr lang="zh-CN" altLang="zh-CN" sz="1800" dirty="0"/>
              <a:t>显然，α＞</a:t>
            </a:r>
            <a:r>
              <a:rPr lang="en-US" altLang="zh-CN" sz="1800" dirty="0"/>
              <a:t>0</a:t>
            </a:r>
            <a:r>
              <a:rPr lang="zh-CN" altLang="zh-CN" sz="1800" dirty="0"/>
              <a:t>，分布是右偏态；α＜</a:t>
            </a:r>
            <a:r>
              <a:rPr lang="en-US" altLang="zh-CN" sz="1800" dirty="0"/>
              <a:t>0</a:t>
            </a:r>
            <a:r>
              <a:rPr lang="zh-CN" altLang="zh-CN" sz="1800" dirty="0"/>
              <a:t>，分布是左偏态，α＝</a:t>
            </a:r>
            <a:r>
              <a:rPr lang="en-US" altLang="zh-CN" sz="1800" dirty="0"/>
              <a:t>0</a:t>
            </a:r>
            <a:r>
              <a:rPr lang="zh-CN" altLang="zh-CN" sz="1800" dirty="0"/>
              <a:t>，分布是对称的。α值越大表明分布的偏斜程度越大，反之越小。</a:t>
            </a:r>
          </a:p>
          <a:p>
            <a:pPr>
              <a:defRPr/>
            </a:pPr>
            <a:endParaRPr lang="en-US" altLang="zh-CN" sz="1800" dirty="0" smtClean="0"/>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4.4.1 </a:t>
            </a:r>
            <a:r>
              <a:rPr lang="zh-CN" altLang="en-US" dirty="0" smtClean="0">
                <a:latin typeface="楷体_GB2312" pitchFamily="49" charset="-122"/>
                <a:ea typeface="楷体_GB2312" pitchFamily="49" charset="-122"/>
              </a:rPr>
              <a:t>偏度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3822777985"/>
              </p:ext>
            </p:extLst>
          </p:nvPr>
        </p:nvGraphicFramePr>
        <p:xfrm>
          <a:off x="870039" y="2788163"/>
          <a:ext cx="2078583" cy="401743"/>
        </p:xfrm>
        <a:graphic>
          <a:graphicData uri="http://schemas.openxmlformats.org/presentationml/2006/ole">
            <p:oleObj spid="_x0000_s94250" name="公式" r:id="rId3" imgW="1129320" imgH="215713" progId="Equation.3">
              <p:embed/>
            </p:oleObj>
          </a:graphicData>
        </a:graphic>
      </p:graphicFrame>
      <p:sp>
        <p:nvSpPr>
          <p:cNvPr id="12"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xmlns="" val="3082729955"/>
              </p:ext>
            </p:extLst>
          </p:nvPr>
        </p:nvGraphicFramePr>
        <p:xfrm>
          <a:off x="913174" y="3212970"/>
          <a:ext cx="1745521" cy="432060"/>
        </p:xfrm>
        <a:graphic>
          <a:graphicData uri="http://schemas.openxmlformats.org/presentationml/2006/ole">
            <p:oleObj spid="_x0000_s94251" name="公式" r:id="rId4" imgW="965200" imgH="241300" progId="Equation.3">
              <p:embed/>
            </p:oleObj>
          </a:graphicData>
        </a:graphic>
      </p:graphicFrame>
      <p:sp>
        <p:nvSpPr>
          <p:cNvPr id="1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xmlns="" val="833160797"/>
              </p:ext>
            </p:extLst>
          </p:nvPr>
        </p:nvGraphicFramePr>
        <p:xfrm>
          <a:off x="899490" y="3645030"/>
          <a:ext cx="2736380" cy="432060"/>
        </p:xfrm>
        <a:graphic>
          <a:graphicData uri="http://schemas.openxmlformats.org/presentationml/2006/ole">
            <p:oleObj spid="_x0000_s94252" name="公式" r:id="rId5" imgW="1624895" imgH="253890" progId="Equation.3">
              <p:embed/>
            </p:oleObj>
          </a:graphicData>
        </a:graphic>
      </p:graphicFrame>
      <p:sp>
        <p:nvSpPr>
          <p:cNvPr id="2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xmlns="" val="2256826841"/>
              </p:ext>
            </p:extLst>
          </p:nvPr>
        </p:nvGraphicFramePr>
        <p:xfrm>
          <a:off x="971500" y="4077090"/>
          <a:ext cx="3840533" cy="432060"/>
        </p:xfrm>
        <a:graphic>
          <a:graphicData uri="http://schemas.openxmlformats.org/presentationml/2006/ole">
            <p:oleObj spid="_x0000_s94253" name="公式" r:id="rId6" imgW="2285008" imgH="253890" progId="Equation.3">
              <p:embed/>
            </p:oleObj>
          </a:graphicData>
        </a:graphic>
      </p:graphicFrame>
      <p:sp>
        <p:nvSpPr>
          <p:cNvPr id="30"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xmlns="" val="3013185820"/>
              </p:ext>
            </p:extLst>
          </p:nvPr>
        </p:nvGraphicFramePr>
        <p:xfrm>
          <a:off x="3275820" y="5229250"/>
          <a:ext cx="864120" cy="837266"/>
        </p:xfrm>
        <a:graphic>
          <a:graphicData uri="http://schemas.openxmlformats.org/presentationml/2006/ole">
            <p:oleObj spid="_x0000_s94254" name="公式" r:id="rId7" imgW="508221" imgH="393871" progId="Equation.3">
              <p:embed/>
            </p:oleObj>
          </a:graphicData>
        </a:graphic>
      </p:graphicFrame>
      <p:sp>
        <p:nvSpPr>
          <p:cNvPr id="16384" name="矩形 16383"/>
          <p:cNvSpPr/>
          <p:nvPr/>
        </p:nvSpPr>
        <p:spPr>
          <a:xfrm>
            <a:off x="4572000" y="5373270"/>
            <a:ext cx="928459" cy="461665"/>
          </a:xfrm>
          <a:prstGeom prst="rect">
            <a:avLst/>
          </a:prstGeom>
        </p:spPr>
        <p:txBody>
          <a:bodyPr wrap="none">
            <a:spAutoFit/>
          </a:bodyPr>
          <a:lstStyle/>
          <a:p>
            <a:r>
              <a:rPr lang="en-US" altLang="zh-CN" dirty="0"/>
              <a:t>(4.56)</a:t>
            </a:r>
            <a:endParaRPr lang="zh-CN" altLang="zh-CN" dirty="0"/>
          </a:p>
        </p:txBody>
      </p:sp>
    </p:spTree>
    <p:extLst>
      <p:ext uri="{BB962C8B-B14F-4D97-AF65-F5344CB8AC3E}">
        <p14:creationId xmlns:p14="http://schemas.microsoft.com/office/powerpoint/2010/main" xmlns="" val="30235014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52</a:t>
            </a:fld>
            <a:r>
              <a:rPr lang="en-US" altLang="zh-CN" sz="800">
                <a:solidFill>
                  <a:schemeClr val="bg1"/>
                </a:solidFill>
              </a:rPr>
              <a:t> ]</a:t>
            </a:r>
          </a:p>
        </p:txBody>
      </p:sp>
      <p:sp>
        <p:nvSpPr>
          <p:cNvPr id="6" name="Text Box 11"/>
          <p:cNvSpPr txBox="1">
            <a:spLocks noChangeArrowheads="1"/>
          </p:cNvSpPr>
          <p:nvPr/>
        </p:nvSpPr>
        <p:spPr bwMode="auto">
          <a:xfrm>
            <a:off x="432452" y="1922893"/>
            <a:ext cx="8424862" cy="4832092"/>
          </a:xfrm>
          <a:prstGeom prst="rect">
            <a:avLst/>
          </a:prstGeom>
          <a:noFill/>
          <a:ln w="9525" algn="ctr">
            <a:noFill/>
            <a:miter lim="800000"/>
            <a:headEnd/>
            <a:tailEnd/>
          </a:ln>
          <a:effectLst/>
        </p:spPr>
        <p:txBody>
          <a:bodyPr>
            <a:spAutoFit/>
          </a:bodyPr>
          <a:lstStyle/>
          <a:p>
            <a:pPr>
              <a:defRPr/>
            </a:pPr>
            <a:r>
              <a:rPr lang="en-US" altLang="zh-CN" sz="2000" dirty="0" smtClean="0"/>
              <a:t>  </a:t>
            </a:r>
            <a:r>
              <a:rPr lang="zh-CN" altLang="zh-CN" sz="2000" dirty="0" smtClean="0"/>
              <a:t>峰度</a:t>
            </a:r>
            <a:r>
              <a:rPr lang="zh-CN" altLang="zh-CN" sz="2000" dirty="0"/>
              <a:t>（</a:t>
            </a:r>
            <a:r>
              <a:rPr lang="en-US" altLang="zh-CN" sz="2000" dirty="0"/>
              <a:t>Kurtosis</a:t>
            </a:r>
            <a:r>
              <a:rPr lang="zh-CN" altLang="zh-CN" sz="2000" dirty="0"/>
              <a:t>）是用来反映频数分布曲线顶端尖峭或扁平程度的指标</a:t>
            </a:r>
            <a:r>
              <a:rPr lang="zh-CN" altLang="zh-CN" sz="2000" dirty="0" smtClean="0"/>
              <a:t>。</a:t>
            </a:r>
            <a:endParaRPr lang="en-US" altLang="zh-CN" sz="2000" dirty="0" smtClean="0"/>
          </a:p>
          <a:p>
            <a:pPr>
              <a:defRPr/>
            </a:pPr>
            <a:r>
              <a:rPr lang="en-US" altLang="zh-CN" sz="2000" dirty="0" smtClean="0"/>
              <a:t>  </a:t>
            </a:r>
            <a:r>
              <a:rPr lang="zh-CN" altLang="zh-CN" sz="2000" dirty="0" smtClean="0"/>
              <a:t>两种</a:t>
            </a:r>
            <a:r>
              <a:rPr lang="zh-CN" altLang="zh-CN" sz="2000" dirty="0"/>
              <a:t>测定峰度的</a:t>
            </a:r>
            <a:r>
              <a:rPr lang="zh-CN" altLang="zh-CN" sz="2000" dirty="0" smtClean="0"/>
              <a:t>方法</a:t>
            </a:r>
            <a:r>
              <a:rPr lang="en-US" altLang="zh-CN" sz="2000" dirty="0" smtClean="0"/>
              <a:t>: 	</a:t>
            </a:r>
          </a:p>
          <a:p>
            <a:pPr marL="342900" indent="-342900">
              <a:defRPr/>
            </a:pPr>
            <a:r>
              <a:rPr lang="en-US" altLang="zh-CN" dirty="0" smtClean="0">
                <a:effectLst>
                  <a:outerShdw blurRad="38100" dist="38100" dir="2700000" algn="tl">
                    <a:srgbClr val="000000">
                      <a:alpha val="43137"/>
                    </a:srgbClr>
                  </a:outerShdw>
                </a:effectLst>
                <a:ea typeface="楷体_GB2312"/>
              </a:rPr>
              <a:t>1.</a:t>
            </a:r>
            <a:r>
              <a:rPr lang="zh-CN" altLang="zh-CN" dirty="0" smtClean="0">
                <a:effectLst>
                  <a:outerShdw blurRad="38100" dist="38100" dir="2700000" algn="tl">
                    <a:srgbClr val="000000">
                      <a:alpha val="43137"/>
                    </a:srgbClr>
                  </a:outerShdw>
                </a:effectLst>
                <a:ea typeface="楷体_GB2312"/>
              </a:rPr>
              <a:t>分位数</a:t>
            </a:r>
            <a:r>
              <a:rPr lang="zh-CN" altLang="zh-CN" dirty="0" smtClean="0">
                <a:effectLst>
                  <a:outerShdw blurRad="38100" dist="38100" dir="2700000" algn="tl">
                    <a:srgbClr val="000000">
                      <a:alpha val="43137"/>
                    </a:srgbClr>
                  </a:outerShdw>
                </a:effectLst>
                <a:ea typeface="楷体_GB2312"/>
              </a:rPr>
              <a:t>法</a:t>
            </a:r>
            <a:endParaRPr lang="en-US" altLang="zh-CN" dirty="0">
              <a:effectLst>
                <a:outerShdw blurRad="38100" dist="38100" dir="2700000" algn="tl">
                  <a:srgbClr val="000000">
                    <a:alpha val="43137"/>
                  </a:srgbClr>
                </a:outerShdw>
              </a:effectLst>
              <a:ea typeface="楷体_GB2312"/>
            </a:endParaRPr>
          </a:p>
          <a:p>
            <a:pPr>
              <a:defRPr/>
            </a:pPr>
            <a:endParaRPr lang="en-US" altLang="zh-CN" sz="1800" dirty="0"/>
          </a:p>
          <a:p>
            <a:pPr>
              <a:defRPr/>
            </a:pPr>
            <a:endParaRPr lang="en-US" altLang="zh-CN" sz="1800" dirty="0" smtClean="0"/>
          </a:p>
          <a:p>
            <a:pPr>
              <a:defRPr/>
            </a:pPr>
            <a:r>
              <a:rPr lang="zh-CN" altLang="zh-CN" sz="1800" dirty="0" smtClean="0"/>
              <a:t>β</a:t>
            </a:r>
            <a:r>
              <a:rPr lang="zh-CN" altLang="zh-CN" sz="1800" dirty="0"/>
              <a:t>值越小，频数分布的图形越陡峭；反之，β值越小，频数分布的图形越平缓。理论上可以证明，对于正态分布，按上述公式计算的β值总是</a:t>
            </a:r>
            <a:r>
              <a:rPr lang="en-US" altLang="zh-CN" sz="1800" dirty="0"/>
              <a:t>0.526</a:t>
            </a:r>
            <a:r>
              <a:rPr lang="zh-CN" altLang="zh-CN" sz="1800" dirty="0" smtClean="0"/>
              <a:t>。</a:t>
            </a:r>
            <a:endParaRPr lang="en-US" altLang="zh-CN" sz="1800" dirty="0"/>
          </a:p>
          <a:p>
            <a:pPr>
              <a:defRPr/>
            </a:pPr>
            <a:r>
              <a:rPr lang="zh-CN" altLang="en-US" sz="1800" dirty="0" smtClean="0"/>
              <a:t>        </a:t>
            </a:r>
            <a:r>
              <a:rPr lang="en-US" altLang="zh-CN" sz="1800" dirty="0" smtClean="0"/>
              <a:t>0.526 </a:t>
            </a:r>
            <a:endParaRPr lang="zh-CN" altLang="zh-CN" sz="1800" dirty="0"/>
          </a:p>
          <a:p>
            <a:pPr>
              <a:defRPr/>
            </a:pPr>
            <a:endParaRPr lang="zh-CN" altLang="zh-CN" sz="2000" dirty="0"/>
          </a:p>
          <a:p>
            <a:pPr marL="342900" indent="-342900">
              <a:defRPr/>
            </a:pPr>
            <a:r>
              <a:rPr lang="en-US" altLang="zh-CN" dirty="0" smtClean="0">
                <a:effectLst>
                  <a:outerShdw blurRad="38100" dist="38100" dir="2700000" algn="tl">
                    <a:srgbClr val="000000">
                      <a:alpha val="43137"/>
                    </a:srgbClr>
                  </a:outerShdw>
                </a:effectLst>
                <a:ea typeface="楷体_GB2312"/>
              </a:rPr>
              <a:t>2.</a:t>
            </a:r>
            <a:r>
              <a:rPr lang="zh-CN" altLang="zh-CN" dirty="0" smtClean="0">
                <a:effectLst>
                  <a:outerShdw blurRad="38100" dist="38100" dir="2700000" algn="tl">
                    <a:srgbClr val="000000">
                      <a:alpha val="43137"/>
                    </a:srgbClr>
                  </a:outerShdw>
                </a:effectLst>
                <a:ea typeface="楷体_GB2312"/>
              </a:rPr>
              <a:t>矩</a:t>
            </a:r>
            <a:r>
              <a:rPr lang="zh-CN" altLang="zh-CN" dirty="0" smtClean="0">
                <a:effectLst>
                  <a:outerShdw blurRad="38100" dist="38100" dir="2700000" algn="tl">
                    <a:srgbClr val="000000">
                      <a:alpha val="43137"/>
                    </a:srgbClr>
                  </a:outerShdw>
                </a:effectLst>
                <a:ea typeface="楷体_GB2312"/>
              </a:rPr>
              <a:t>法</a:t>
            </a:r>
            <a:endParaRPr lang="en-US" altLang="zh-CN" dirty="0" smtClean="0">
              <a:effectLst>
                <a:outerShdw blurRad="38100" dist="38100" dir="2700000" algn="tl">
                  <a:srgbClr val="000000">
                    <a:alpha val="43137"/>
                  </a:srgbClr>
                </a:outerShdw>
              </a:effectLst>
              <a:ea typeface="楷体_GB2312"/>
            </a:endParaRPr>
          </a:p>
          <a:p>
            <a:pPr>
              <a:defRPr/>
            </a:pPr>
            <a:endParaRPr lang="en-US" altLang="zh-CN" sz="2000" dirty="0" smtClean="0"/>
          </a:p>
        </p:txBody>
      </p:sp>
      <p:sp>
        <p:nvSpPr>
          <p:cNvPr id="2" name="矩形 1"/>
          <p:cNvSpPr/>
          <p:nvPr/>
        </p:nvSpPr>
        <p:spPr>
          <a:xfrm>
            <a:off x="539440" y="1124680"/>
            <a:ext cx="2646878" cy="461665"/>
          </a:xfrm>
          <a:prstGeom prst="rect">
            <a:avLst/>
          </a:prstGeom>
        </p:spPr>
        <p:txBody>
          <a:bodyPr wrap="none">
            <a:spAutoFit/>
          </a:bodyPr>
          <a:lstStyle/>
          <a:p>
            <a:pPr>
              <a:defRPr/>
            </a:pPr>
            <a:r>
              <a:rPr lang="en-US" altLang="zh-CN" dirty="0" smtClean="0">
                <a:latin typeface="楷体_GB2312" pitchFamily="49" charset="-122"/>
                <a:ea typeface="楷体_GB2312" pitchFamily="49" charset="-122"/>
              </a:rPr>
              <a:t>4.4.2 </a:t>
            </a:r>
            <a:r>
              <a:rPr lang="zh-CN" altLang="en-US" dirty="0" smtClean="0">
                <a:latin typeface="楷体_GB2312" pitchFamily="49" charset="-122"/>
                <a:ea typeface="楷体_GB2312" pitchFamily="49" charset="-122"/>
              </a:rPr>
              <a:t>峰度</a:t>
            </a:r>
            <a:r>
              <a:rPr lang="zh-CN" altLang="en-US" dirty="0">
                <a:latin typeface="楷体_GB2312" pitchFamily="49" charset="-122"/>
                <a:ea typeface="楷体_GB2312" pitchFamily="49" charset="-122"/>
              </a:rPr>
              <a:t>的测定</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833967202"/>
              </p:ext>
            </p:extLst>
          </p:nvPr>
        </p:nvGraphicFramePr>
        <p:xfrm>
          <a:off x="1547580" y="3202688"/>
          <a:ext cx="1368190" cy="724336"/>
        </p:xfrm>
        <a:graphic>
          <a:graphicData uri="http://schemas.openxmlformats.org/presentationml/2006/ole">
            <p:oleObj spid="_x0000_s95255" name="公式" r:id="rId3" imgW="812800" imgH="431800" progId="Equation.3">
              <p:embed/>
            </p:oleObj>
          </a:graphicData>
        </a:graphic>
      </p:graphicFrame>
      <p:sp>
        <p:nvSpPr>
          <p:cNvPr id="12" name="矩形 11"/>
          <p:cNvSpPr/>
          <p:nvPr/>
        </p:nvSpPr>
        <p:spPr>
          <a:xfrm>
            <a:off x="4211950" y="3277109"/>
            <a:ext cx="1338828" cy="461665"/>
          </a:xfrm>
          <a:prstGeom prst="rect">
            <a:avLst/>
          </a:prstGeom>
        </p:spPr>
        <p:txBody>
          <a:bodyPr wrap="none">
            <a:spAutoFit/>
          </a:bodyPr>
          <a:lstStyle/>
          <a:p>
            <a:r>
              <a:rPr lang="zh-CN" altLang="zh-CN" dirty="0"/>
              <a:t>（</a:t>
            </a:r>
            <a:r>
              <a:rPr lang="en-US" altLang="zh-CN" dirty="0"/>
              <a:t>4.57</a:t>
            </a:r>
            <a:r>
              <a:rPr lang="zh-CN" altLang="zh-CN" dirty="0"/>
              <a:t>）</a:t>
            </a:r>
            <a:endParaRPr lang="zh-CN" altLang="en-US" dirty="0"/>
          </a:p>
        </p:txBody>
      </p:sp>
      <p:sp>
        <p:nvSpPr>
          <p:cNvPr id="1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xmlns="" val="935040612"/>
              </p:ext>
            </p:extLst>
          </p:nvPr>
        </p:nvGraphicFramePr>
        <p:xfrm>
          <a:off x="1547580" y="4728234"/>
          <a:ext cx="864120" cy="643854"/>
        </p:xfrm>
        <a:graphic>
          <a:graphicData uri="http://schemas.openxmlformats.org/presentationml/2006/ole">
            <p:oleObj spid="_x0000_s95256" name="公式" r:id="rId4" imgW="647700" imgH="431800" progId="Equation.3">
              <p:embed/>
            </p:oleObj>
          </a:graphicData>
        </a:graphic>
      </p:graphicFrame>
      <p:sp>
        <p:nvSpPr>
          <p:cNvPr id="18" name="矩形 17"/>
          <p:cNvSpPr/>
          <p:nvPr/>
        </p:nvSpPr>
        <p:spPr>
          <a:xfrm>
            <a:off x="2563891" y="4747990"/>
            <a:ext cx="6263253" cy="461665"/>
          </a:xfrm>
          <a:prstGeom prst="rect">
            <a:avLst/>
          </a:prstGeom>
        </p:spPr>
        <p:txBody>
          <a:bodyPr wrap="none">
            <a:spAutoFit/>
          </a:bodyPr>
          <a:lstStyle/>
          <a:p>
            <a:r>
              <a:rPr lang="zh-CN" altLang="zh-CN" dirty="0"/>
              <a:t>（</a:t>
            </a:r>
            <a:r>
              <a:rPr lang="en-US" altLang="zh-CN" dirty="0"/>
              <a:t>4.58</a:t>
            </a:r>
            <a:r>
              <a:rPr lang="zh-CN" altLang="zh-CN" dirty="0" smtClean="0"/>
              <a:t>）</a:t>
            </a:r>
            <a:r>
              <a:rPr lang="en-US" altLang="zh-CN" dirty="0" smtClean="0"/>
              <a:t> </a:t>
            </a:r>
            <a:r>
              <a:rPr lang="zh-CN" altLang="en-US" sz="1800" dirty="0" smtClean="0"/>
              <a:t>反映</a:t>
            </a:r>
            <a:r>
              <a:rPr lang="zh-CN" altLang="en-US" sz="1800" dirty="0"/>
              <a:t>一个分布与正态分布相比的高耸或平缓程度</a:t>
            </a:r>
          </a:p>
        </p:txBody>
      </p:sp>
      <p:sp>
        <p:nvSpPr>
          <p:cNvPr id="2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xmlns="" val="1913426828"/>
              </p:ext>
            </p:extLst>
          </p:nvPr>
        </p:nvGraphicFramePr>
        <p:xfrm>
          <a:off x="1547580" y="5916522"/>
          <a:ext cx="1638738" cy="794027"/>
        </p:xfrm>
        <a:graphic>
          <a:graphicData uri="http://schemas.openxmlformats.org/presentationml/2006/ole">
            <p:oleObj spid="_x0000_s95257" name="公式" r:id="rId5" imgW="927100" imgH="444500" progId="Equation.3">
              <p:embed/>
            </p:oleObj>
          </a:graphicData>
        </a:graphic>
      </p:graphicFrame>
      <p:sp>
        <p:nvSpPr>
          <p:cNvPr id="30" name="矩形 29"/>
          <p:cNvSpPr/>
          <p:nvPr/>
        </p:nvSpPr>
        <p:spPr>
          <a:xfrm>
            <a:off x="4241580" y="6021360"/>
            <a:ext cx="1338828" cy="461665"/>
          </a:xfrm>
          <a:prstGeom prst="rect">
            <a:avLst/>
          </a:prstGeom>
        </p:spPr>
        <p:txBody>
          <a:bodyPr wrap="none">
            <a:spAutoFit/>
          </a:bodyPr>
          <a:lstStyle/>
          <a:p>
            <a:r>
              <a:rPr lang="zh-CN" altLang="zh-CN" dirty="0"/>
              <a:t>（</a:t>
            </a:r>
            <a:r>
              <a:rPr lang="en-US" altLang="zh-CN" dirty="0"/>
              <a:t>4.59</a:t>
            </a:r>
            <a:r>
              <a:rPr lang="zh-CN" altLang="zh-CN" dirty="0"/>
              <a:t>）</a:t>
            </a:r>
            <a:endParaRPr lang="zh-CN" altLang="en-US" dirty="0"/>
          </a:p>
        </p:txBody>
      </p:sp>
    </p:spTree>
    <p:extLst>
      <p:ext uri="{BB962C8B-B14F-4D97-AF65-F5344CB8AC3E}">
        <p14:creationId xmlns:p14="http://schemas.microsoft.com/office/powerpoint/2010/main" xmlns="" val="38693576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53</a:t>
            </a:fld>
            <a:r>
              <a:rPr lang="en-US" altLang="zh-CN" sz="800">
                <a:solidFill>
                  <a:schemeClr val="bg1"/>
                </a:solidFill>
              </a:rPr>
              <a:t> ]</a:t>
            </a:r>
          </a:p>
        </p:txBody>
      </p:sp>
      <p:sp>
        <p:nvSpPr>
          <p:cNvPr id="2" name="矩形 1"/>
          <p:cNvSpPr/>
          <p:nvPr/>
        </p:nvSpPr>
        <p:spPr>
          <a:xfrm>
            <a:off x="539440" y="1124680"/>
            <a:ext cx="4955203"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4.4  </a:t>
            </a:r>
            <a:r>
              <a:rPr lang="zh-CN" altLang="en-US" dirty="0">
                <a:latin typeface="楷体_GB2312" pitchFamily="49" charset="-122"/>
                <a:ea typeface="楷体_GB2312" pitchFamily="49" charset="-122"/>
              </a:rPr>
              <a:t>数据分布的偏度和峰度的描述</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509088" y="1909248"/>
            <a:ext cx="8133443" cy="400110"/>
          </a:xfrm>
          <a:prstGeom prst="rect">
            <a:avLst/>
          </a:prstGeom>
        </p:spPr>
        <p:txBody>
          <a:bodyPr wrap="square">
            <a:spAutoFit/>
          </a:bodyPr>
          <a:lstStyle/>
          <a:p>
            <a:r>
              <a:rPr lang="zh-CN" altLang="en-US" sz="2000" dirty="0"/>
              <a:t>例</a:t>
            </a:r>
            <a:r>
              <a:rPr lang="en-US" altLang="zh-CN" sz="2000" dirty="0"/>
              <a:t>4-21  </a:t>
            </a:r>
            <a:r>
              <a:rPr lang="zh-CN" altLang="en-US" sz="2000" dirty="0"/>
              <a:t>某班</a:t>
            </a:r>
            <a:r>
              <a:rPr lang="en-US" altLang="zh-CN" sz="2000" dirty="0"/>
              <a:t>40</a:t>
            </a:r>
            <a:r>
              <a:rPr lang="zh-CN" altLang="en-US" sz="2000" dirty="0"/>
              <a:t>名学生的统计学考试成绩如下表</a:t>
            </a:r>
            <a:r>
              <a:rPr lang="en-US" altLang="zh-CN" sz="2000" dirty="0"/>
              <a:t>4—16</a:t>
            </a:r>
            <a:r>
              <a:rPr lang="zh-CN" altLang="en-US" sz="2000" dirty="0"/>
              <a:t>所示：</a:t>
            </a:r>
          </a:p>
        </p:txBody>
      </p:sp>
      <p:graphicFrame>
        <p:nvGraphicFramePr>
          <p:cNvPr id="21" name="表格 20"/>
          <p:cNvGraphicFramePr>
            <a:graphicFrameLocks noGrp="1"/>
          </p:cNvGraphicFramePr>
          <p:nvPr>
            <p:extLst>
              <p:ext uri="{D42A27DB-BD31-4B8C-83A1-F6EECF244321}">
                <p14:modId xmlns:p14="http://schemas.microsoft.com/office/powerpoint/2010/main" xmlns="" val="784067591"/>
              </p:ext>
            </p:extLst>
          </p:nvPr>
        </p:nvGraphicFramePr>
        <p:xfrm>
          <a:off x="1187530" y="2492870"/>
          <a:ext cx="6436711" cy="3278994"/>
        </p:xfrm>
        <a:graphic>
          <a:graphicData uri="http://schemas.openxmlformats.org/drawingml/2006/table">
            <a:tbl>
              <a:tblPr>
                <a:tableStyleId>{E8B1032C-EA38-4F05-BA0D-38AFFFC7BED3}</a:tableStyleId>
              </a:tblPr>
              <a:tblGrid>
                <a:gridCol w="971029"/>
                <a:gridCol w="541973"/>
                <a:gridCol w="497942"/>
                <a:gridCol w="550221"/>
                <a:gridCol w="723344"/>
                <a:gridCol w="887039"/>
                <a:gridCol w="1050734"/>
                <a:gridCol w="1214429"/>
              </a:tblGrid>
              <a:tr h="1113393">
                <a:tc>
                  <a:txBody>
                    <a:bodyPr/>
                    <a:lstStyle/>
                    <a:p>
                      <a:pPr algn="ctr">
                        <a:lnSpc>
                          <a:spcPct val="150000"/>
                        </a:lnSpc>
                        <a:spcAft>
                          <a:spcPts val="0"/>
                        </a:spcAft>
                      </a:pPr>
                      <a:r>
                        <a:rPr lang="zh-CN" sz="1400" kern="100" dirty="0">
                          <a:effectLst/>
                        </a:rPr>
                        <a:t>成绩</a:t>
                      </a:r>
                      <a:r>
                        <a:rPr lang="en-US" sz="1400" kern="100" dirty="0">
                          <a:effectLst/>
                        </a:rPr>
                        <a:t>/</a:t>
                      </a:r>
                      <a:r>
                        <a:rPr lang="zh-CN" sz="1400" kern="100" dirty="0">
                          <a:effectLst/>
                        </a:rPr>
                        <a:t>分</a:t>
                      </a:r>
                      <a:endParaRPr lang="zh-CN" sz="1100" kern="100" dirty="0">
                        <a:effectLst/>
                      </a:endParaRPr>
                    </a:p>
                    <a:p>
                      <a:pPr algn="ctr">
                        <a:lnSpc>
                          <a:spcPct val="150000"/>
                        </a:lnSpc>
                        <a:spcAft>
                          <a:spcPts val="0"/>
                        </a:spcAft>
                      </a:pPr>
                      <a:r>
                        <a:rPr lang="en-US" sz="1400" kern="100" dirty="0">
                          <a:effectLst/>
                        </a:rPr>
                        <a:t>x</a:t>
                      </a:r>
                      <a:endParaRPr lang="zh-CN" sz="1100" kern="100" dirty="0">
                        <a:effectLst/>
                        <a:latin typeface="Times New Roman"/>
                        <a:ea typeface="宋体"/>
                      </a:endParaRPr>
                    </a:p>
                  </a:txBody>
                  <a:tcPr marL="68580" marR="68580" marT="0" marB="0" anchor="ctr"/>
                </a:tc>
                <a:tc>
                  <a:txBody>
                    <a:bodyPr/>
                    <a:lstStyle/>
                    <a:p>
                      <a:pPr algn="just">
                        <a:lnSpc>
                          <a:spcPct val="150000"/>
                        </a:lnSpc>
                        <a:spcAft>
                          <a:spcPts val="0"/>
                        </a:spcAft>
                      </a:pPr>
                      <a:r>
                        <a:rPr lang="zh-CN" sz="1400" kern="100">
                          <a:effectLst/>
                        </a:rPr>
                        <a:t>学生</a:t>
                      </a:r>
                      <a:endParaRPr lang="zh-CN" sz="1100" kern="100">
                        <a:effectLst/>
                      </a:endParaRPr>
                    </a:p>
                    <a:p>
                      <a:pPr algn="just">
                        <a:lnSpc>
                          <a:spcPct val="150000"/>
                        </a:lnSpc>
                        <a:spcAft>
                          <a:spcPts val="0"/>
                        </a:spcAft>
                      </a:pPr>
                      <a:r>
                        <a:rPr lang="zh-CN" sz="1400" kern="100">
                          <a:effectLst/>
                        </a:rPr>
                        <a:t>人数</a:t>
                      </a:r>
                      <a:endParaRPr lang="zh-CN" sz="1100" kern="100">
                        <a:effectLst/>
                      </a:endParaRPr>
                    </a:p>
                    <a:p>
                      <a:pPr algn="just">
                        <a:lnSpc>
                          <a:spcPct val="150000"/>
                        </a:lnSpc>
                        <a:spcAft>
                          <a:spcPts val="0"/>
                        </a:spcAft>
                      </a:pPr>
                      <a:r>
                        <a:rPr lang="en-US" sz="1400" kern="100">
                          <a:effectLst/>
                        </a:rPr>
                        <a:t>/</a:t>
                      </a:r>
                      <a:r>
                        <a:rPr lang="zh-CN" sz="1400" kern="100">
                          <a:effectLst/>
                        </a:rPr>
                        <a:t>人</a:t>
                      </a:r>
                      <a:endParaRPr lang="zh-CN" sz="1100" kern="100">
                        <a:effectLst/>
                      </a:endParaRPr>
                    </a:p>
                    <a:p>
                      <a:pPr indent="152400" algn="just">
                        <a:lnSpc>
                          <a:spcPct val="150000"/>
                        </a:lnSpc>
                        <a:spcAft>
                          <a:spcPts val="0"/>
                        </a:spcAft>
                      </a:pPr>
                      <a:r>
                        <a:rPr lang="en-US" sz="1400" kern="100">
                          <a:effectLst/>
                        </a:rPr>
                        <a:t>f</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zh-CN" sz="1400" kern="100">
                          <a:effectLst/>
                        </a:rPr>
                        <a:t>向上累计</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zh-CN" sz="1400" kern="100">
                          <a:effectLst/>
                        </a:rPr>
                        <a:t>向下累计</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xf</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x</a:t>
                      </a:r>
                      <a:r>
                        <a:rPr lang="en-US" sz="1400" kern="100" baseline="30000">
                          <a:effectLst/>
                        </a:rPr>
                        <a:t>2</a:t>
                      </a:r>
                      <a:r>
                        <a:rPr lang="en-US" sz="1400" kern="100">
                          <a:effectLst/>
                        </a:rPr>
                        <a:t>f</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x</a:t>
                      </a:r>
                      <a:r>
                        <a:rPr lang="en-US" sz="1400" kern="100" baseline="30000">
                          <a:effectLst/>
                        </a:rPr>
                        <a:t>3</a:t>
                      </a:r>
                      <a:r>
                        <a:rPr lang="en-US" sz="1400" kern="100">
                          <a:effectLst/>
                        </a:rPr>
                        <a:t>f</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x</a:t>
                      </a:r>
                      <a:r>
                        <a:rPr lang="en-US" sz="1400" kern="100" baseline="30000">
                          <a:effectLst/>
                        </a:rPr>
                        <a:t>4</a:t>
                      </a:r>
                      <a:r>
                        <a:rPr lang="en-US" sz="1400" kern="100">
                          <a:effectLst/>
                        </a:rPr>
                        <a:t>f</a:t>
                      </a:r>
                      <a:endParaRPr lang="zh-CN" sz="1100" kern="100">
                        <a:effectLst/>
                        <a:latin typeface="Times New Roman"/>
                        <a:ea typeface="宋体"/>
                      </a:endParaRPr>
                    </a:p>
                  </a:txBody>
                  <a:tcPr marL="68580" marR="68580" marT="0" marB="0"/>
                </a:tc>
              </a:tr>
              <a:tr h="1638784">
                <a:tc>
                  <a:txBody>
                    <a:bodyPr/>
                    <a:lstStyle/>
                    <a:p>
                      <a:pPr algn="just">
                        <a:lnSpc>
                          <a:spcPct val="150000"/>
                        </a:lnSpc>
                        <a:spcAft>
                          <a:spcPts val="0"/>
                        </a:spcAft>
                      </a:pPr>
                      <a:r>
                        <a:rPr lang="en-US" sz="1400" kern="100">
                          <a:effectLst/>
                        </a:rPr>
                        <a:t>50</a:t>
                      </a:r>
                      <a:r>
                        <a:rPr lang="zh-CN" sz="1400" kern="100">
                          <a:effectLst/>
                        </a:rPr>
                        <a:t>—</a:t>
                      </a:r>
                      <a:r>
                        <a:rPr lang="en-US" sz="1400" kern="100">
                          <a:effectLst/>
                        </a:rPr>
                        <a:t>60</a:t>
                      </a:r>
                      <a:endParaRPr lang="zh-CN" sz="1100" kern="100">
                        <a:effectLst/>
                      </a:endParaRPr>
                    </a:p>
                    <a:p>
                      <a:pPr algn="just">
                        <a:lnSpc>
                          <a:spcPct val="150000"/>
                        </a:lnSpc>
                        <a:spcAft>
                          <a:spcPts val="0"/>
                        </a:spcAft>
                      </a:pPr>
                      <a:r>
                        <a:rPr lang="en-US" sz="1400" kern="100">
                          <a:effectLst/>
                        </a:rPr>
                        <a:t>60</a:t>
                      </a:r>
                      <a:r>
                        <a:rPr lang="zh-CN" sz="1400" kern="100">
                          <a:effectLst/>
                        </a:rPr>
                        <a:t>—</a:t>
                      </a:r>
                      <a:r>
                        <a:rPr lang="en-US" sz="1400" kern="100">
                          <a:effectLst/>
                        </a:rPr>
                        <a:t>70</a:t>
                      </a:r>
                      <a:endParaRPr lang="zh-CN" sz="1100" kern="100">
                        <a:effectLst/>
                      </a:endParaRPr>
                    </a:p>
                    <a:p>
                      <a:pPr algn="just">
                        <a:lnSpc>
                          <a:spcPct val="150000"/>
                        </a:lnSpc>
                        <a:spcAft>
                          <a:spcPts val="0"/>
                        </a:spcAft>
                      </a:pPr>
                      <a:r>
                        <a:rPr lang="en-US" sz="1400" kern="100">
                          <a:effectLst/>
                        </a:rPr>
                        <a:t>70</a:t>
                      </a:r>
                      <a:r>
                        <a:rPr lang="zh-CN" sz="1400" kern="100">
                          <a:effectLst/>
                        </a:rPr>
                        <a:t>—</a:t>
                      </a:r>
                      <a:r>
                        <a:rPr lang="en-US" sz="1400" kern="100">
                          <a:effectLst/>
                        </a:rPr>
                        <a:t>80</a:t>
                      </a:r>
                      <a:endParaRPr lang="zh-CN" sz="1100" kern="100">
                        <a:effectLst/>
                      </a:endParaRPr>
                    </a:p>
                    <a:p>
                      <a:pPr algn="just">
                        <a:lnSpc>
                          <a:spcPct val="150000"/>
                        </a:lnSpc>
                        <a:spcAft>
                          <a:spcPts val="0"/>
                        </a:spcAft>
                      </a:pPr>
                      <a:r>
                        <a:rPr lang="en-US" sz="1400" kern="100">
                          <a:effectLst/>
                        </a:rPr>
                        <a:t>80</a:t>
                      </a:r>
                      <a:r>
                        <a:rPr lang="zh-CN" sz="1400" kern="100">
                          <a:effectLst/>
                        </a:rPr>
                        <a:t>—</a:t>
                      </a:r>
                      <a:r>
                        <a:rPr lang="en-US" sz="1400" kern="100">
                          <a:effectLst/>
                        </a:rPr>
                        <a:t>90</a:t>
                      </a:r>
                      <a:endParaRPr lang="zh-CN" sz="1100" kern="100">
                        <a:effectLst/>
                      </a:endParaRPr>
                    </a:p>
                    <a:p>
                      <a:pPr algn="just">
                        <a:lnSpc>
                          <a:spcPct val="150000"/>
                        </a:lnSpc>
                        <a:spcAft>
                          <a:spcPts val="0"/>
                        </a:spcAft>
                      </a:pPr>
                      <a:r>
                        <a:rPr lang="en-US" sz="1400" kern="100">
                          <a:effectLst/>
                        </a:rPr>
                        <a:t>90</a:t>
                      </a:r>
                      <a:r>
                        <a:rPr lang="zh-CN" sz="1400" kern="100">
                          <a:effectLst/>
                        </a:rPr>
                        <a:t>—</a:t>
                      </a:r>
                      <a:r>
                        <a:rPr lang="en-US" sz="1400" kern="100">
                          <a:effectLst/>
                        </a:rPr>
                        <a:t>100</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3</a:t>
                      </a:r>
                      <a:endParaRPr lang="zh-CN" sz="1100" kern="100" dirty="0">
                        <a:effectLst/>
                      </a:endParaRPr>
                    </a:p>
                    <a:p>
                      <a:pPr algn="just">
                        <a:lnSpc>
                          <a:spcPct val="150000"/>
                        </a:lnSpc>
                        <a:spcAft>
                          <a:spcPts val="0"/>
                        </a:spcAft>
                      </a:pPr>
                      <a:r>
                        <a:rPr lang="en-US" sz="1400" kern="100" dirty="0">
                          <a:effectLst/>
                        </a:rPr>
                        <a:t>5</a:t>
                      </a:r>
                      <a:endParaRPr lang="zh-CN" sz="1100" kern="100" dirty="0">
                        <a:effectLst/>
                      </a:endParaRPr>
                    </a:p>
                    <a:p>
                      <a:pPr algn="just">
                        <a:lnSpc>
                          <a:spcPct val="150000"/>
                        </a:lnSpc>
                        <a:spcAft>
                          <a:spcPts val="0"/>
                        </a:spcAft>
                      </a:pPr>
                      <a:r>
                        <a:rPr lang="en-US" sz="1400" kern="100" dirty="0">
                          <a:effectLst/>
                        </a:rPr>
                        <a:t>10</a:t>
                      </a:r>
                      <a:endParaRPr lang="zh-CN" sz="1100" kern="100" dirty="0">
                        <a:effectLst/>
                      </a:endParaRPr>
                    </a:p>
                    <a:p>
                      <a:pPr algn="just">
                        <a:lnSpc>
                          <a:spcPct val="150000"/>
                        </a:lnSpc>
                        <a:spcAft>
                          <a:spcPts val="0"/>
                        </a:spcAft>
                      </a:pPr>
                      <a:r>
                        <a:rPr lang="en-US" sz="1400" kern="100" dirty="0">
                          <a:effectLst/>
                        </a:rPr>
                        <a:t>13</a:t>
                      </a:r>
                      <a:endParaRPr lang="zh-CN" sz="1100" kern="100" dirty="0">
                        <a:effectLst/>
                      </a:endParaRPr>
                    </a:p>
                    <a:p>
                      <a:pPr algn="just">
                        <a:lnSpc>
                          <a:spcPct val="150000"/>
                        </a:lnSpc>
                        <a:spcAft>
                          <a:spcPts val="0"/>
                        </a:spcAft>
                      </a:pPr>
                      <a:r>
                        <a:rPr lang="en-US" sz="1400" kern="100" dirty="0">
                          <a:effectLst/>
                        </a:rPr>
                        <a:t>9</a:t>
                      </a:r>
                      <a:endParaRPr lang="zh-CN" sz="1100" kern="100" dirty="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3</a:t>
                      </a:r>
                      <a:endParaRPr lang="zh-CN" sz="1100" kern="100">
                        <a:effectLst/>
                      </a:endParaRPr>
                    </a:p>
                    <a:p>
                      <a:pPr algn="just">
                        <a:lnSpc>
                          <a:spcPct val="150000"/>
                        </a:lnSpc>
                        <a:spcAft>
                          <a:spcPts val="0"/>
                        </a:spcAft>
                      </a:pPr>
                      <a:r>
                        <a:rPr lang="en-US" sz="1400" kern="100">
                          <a:effectLst/>
                        </a:rPr>
                        <a:t>8</a:t>
                      </a:r>
                      <a:endParaRPr lang="zh-CN" sz="1100" kern="100">
                        <a:effectLst/>
                      </a:endParaRPr>
                    </a:p>
                    <a:p>
                      <a:pPr algn="just">
                        <a:lnSpc>
                          <a:spcPct val="150000"/>
                        </a:lnSpc>
                        <a:spcAft>
                          <a:spcPts val="0"/>
                        </a:spcAft>
                      </a:pPr>
                      <a:r>
                        <a:rPr lang="en-US" sz="1400" kern="100">
                          <a:effectLst/>
                        </a:rPr>
                        <a:t>18</a:t>
                      </a:r>
                      <a:endParaRPr lang="zh-CN" sz="1100" kern="100">
                        <a:effectLst/>
                      </a:endParaRPr>
                    </a:p>
                    <a:p>
                      <a:pPr algn="just">
                        <a:lnSpc>
                          <a:spcPct val="150000"/>
                        </a:lnSpc>
                        <a:spcAft>
                          <a:spcPts val="0"/>
                        </a:spcAft>
                      </a:pPr>
                      <a:r>
                        <a:rPr lang="en-US" sz="1400" kern="100">
                          <a:effectLst/>
                        </a:rPr>
                        <a:t>31</a:t>
                      </a:r>
                      <a:endParaRPr lang="zh-CN" sz="1100" kern="100">
                        <a:effectLst/>
                      </a:endParaRPr>
                    </a:p>
                    <a:p>
                      <a:pPr algn="just">
                        <a:lnSpc>
                          <a:spcPct val="150000"/>
                        </a:lnSpc>
                        <a:spcAft>
                          <a:spcPts val="0"/>
                        </a:spcAft>
                      </a:pPr>
                      <a:r>
                        <a:rPr lang="en-US" sz="1400" kern="100">
                          <a:effectLst/>
                        </a:rPr>
                        <a:t>40</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40</a:t>
                      </a:r>
                      <a:endParaRPr lang="zh-CN" sz="1100" kern="100">
                        <a:effectLst/>
                      </a:endParaRPr>
                    </a:p>
                    <a:p>
                      <a:pPr algn="just">
                        <a:lnSpc>
                          <a:spcPct val="150000"/>
                        </a:lnSpc>
                        <a:spcAft>
                          <a:spcPts val="0"/>
                        </a:spcAft>
                      </a:pPr>
                      <a:r>
                        <a:rPr lang="en-US" sz="1400" kern="100">
                          <a:effectLst/>
                        </a:rPr>
                        <a:t>37</a:t>
                      </a:r>
                      <a:endParaRPr lang="zh-CN" sz="1100" kern="100">
                        <a:effectLst/>
                      </a:endParaRPr>
                    </a:p>
                    <a:p>
                      <a:pPr algn="just">
                        <a:lnSpc>
                          <a:spcPct val="150000"/>
                        </a:lnSpc>
                        <a:spcAft>
                          <a:spcPts val="0"/>
                        </a:spcAft>
                      </a:pPr>
                      <a:r>
                        <a:rPr lang="en-US" sz="1400" kern="100">
                          <a:effectLst/>
                        </a:rPr>
                        <a:t>32</a:t>
                      </a:r>
                      <a:endParaRPr lang="zh-CN" sz="1100" kern="100">
                        <a:effectLst/>
                      </a:endParaRPr>
                    </a:p>
                    <a:p>
                      <a:pPr algn="just">
                        <a:lnSpc>
                          <a:spcPct val="150000"/>
                        </a:lnSpc>
                        <a:spcAft>
                          <a:spcPts val="0"/>
                        </a:spcAft>
                      </a:pPr>
                      <a:r>
                        <a:rPr lang="en-US" sz="1400" kern="100">
                          <a:effectLst/>
                        </a:rPr>
                        <a:t>22</a:t>
                      </a:r>
                      <a:endParaRPr lang="zh-CN" sz="1100" kern="100">
                        <a:effectLst/>
                      </a:endParaRPr>
                    </a:p>
                    <a:p>
                      <a:pPr algn="just">
                        <a:lnSpc>
                          <a:spcPct val="150000"/>
                        </a:lnSpc>
                        <a:spcAft>
                          <a:spcPts val="0"/>
                        </a:spcAft>
                      </a:pPr>
                      <a:r>
                        <a:rPr lang="en-US" sz="1400" kern="100">
                          <a:effectLst/>
                        </a:rPr>
                        <a:t>9</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165</a:t>
                      </a:r>
                      <a:endParaRPr lang="zh-CN" sz="1100" kern="100" dirty="0">
                        <a:effectLst/>
                      </a:endParaRPr>
                    </a:p>
                    <a:p>
                      <a:pPr algn="just">
                        <a:lnSpc>
                          <a:spcPct val="150000"/>
                        </a:lnSpc>
                        <a:spcAft>
                          <a:spcPts val="0"/>
                        </a:spcAft>
                      </a:pPr>
                      <a:r>
                        <a:rPr lang="en-US" sz="1400" kern="100" dirty="0">
                          <a:effectLst/>
                        </a:rPr>
                        <a:t>325</a:t>
                      </a:r>
                      <a:endParaRPr lang="zh-CN" sz="1100" kern="100" dirty="0">
                        <a:effectLst/>
                      </a:endParaRPr>
                    </a:p>
                    <a:p>
                      <a:pPr algn="just">
                        <a:lnSpc>
                          <a:spcPct val="150000"/>
                        </a:lnSpc>
                        <a:spcAft>
                          <a:spcPts val="0"/>
                        </a:spcAft>
                      </a:pPr>
                      <a:r>
                        <a:rPr lang="en-US" sz="1400" kern="100" dirty="0">
                          <a:effectLst/>
                        </a:rPr>
                        <a:t>750</a:t>
                      </a:r>
                      <a:endParaRPr lang="zh-CN" sz="1100" kern="100" dirty="0">
                        <a:effectLst/>
                      </a:endParaRPr>
                    </a:p>
                    <a:p>
                      <a:pPr algn="just">
                        <a:lnSpc>
                          <a:spcPct val="150000"/>
                        </a:lnSpc>
                        <a:spcAft>
                          <a:spcPts val="0"/>
                        </a:spcAft>
                      </a:pPr>
                      <a:r>
                        <a:rPr lang="en-US" sz="1400" kern="100" dirty="0">
                          <a:effectLst/>
                        </a:rPr>
                        <a:t>1105</a:t>
                      </a:r>
                      <a:endParaRPr lang="zh-CN" sz="1100" kern="100" dirty="0">
                        <a:effectLst/>
                      </a:endParaRPr>
                    </a:p>
                    <a:p>
                      <a:pPr algn="just">
                        <a:lnSpc>
                          <a:spcPct val="150000"/>
                        </a:lnSpc>
                        <a:spcAft>
                          <a:spcPts val="0"/>
                        </a:spcAft>
                      </a:pPr>
                      <a:r>
                        <a:rPr lang="en-US" sz="1400" kern="100" dirty="0">
                          <a:effectLst/>
                        </a:rPr>
                        <a:t>855</a:t>
                      </a:r>
                      <a:endParaRPr lang="zh-CN" sz="1100" kern="100" dirty="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9075</a:t>
                      </a:r>
                      <a:endParaRPr lang="zh-CN" sz="1100" kern="100" dirty="0">
                        <a:effectLst/>
                      </a:endParaRPr>
                    </a:p>
                    <a:p>
                      <a:pPr algn="just">
                        <a:lnSpc>
                          <a:spcPct val="150000"/>
                        </a:lnSpc>
                        <a:spcAft>
                          <a:spcPts val="0"/>
                        </a:spcAft>
                      </a:pPr>
                      <a:r>
                        <a:rPr lang="en-US" sz="1400" kern="100" dirty="0">
                          <a:effectLst/>
                        </a:rPr>
                        <a:t>21125</a:t>
                      </a:r>
                      <a:endParaRPr lang="zh-CN" sz="1100" kern="100" dirty="0">
                        <a:effectLst/>
                      </a:endParaRPr>
                    </a:p>
                    <a:p>
                      <a:pPr algn="just">
                        <a:lnSpc>
                          <a:spcPct val="150000"/>
                        </a:lnSpc>
                        <a:spcAft>
                          <a:spcPts val="0"/>
                        </a:spcAft>
                      </a:pPr>
                      <a:r>
                        <a:rPr lang="en-US" sz="1400" kern="100" dirty="0">
                          <a:effectLst/>
                        </a:rPr>
                        <a:t>56250</a:t>
                      </a:r>
                      <a:endParaRPr lang="zh-CN" sz="1100" kern="100" dirty="0">
                        <a:effectLst/>
                      </a:endParaRPr>
                    </a:p>
                    <a:p>
                      <a:pPr algn="just">
                        <a:lnSpc>
                          <a:spcPct val="150000"/>
                        </a:lnSpc>
                        <a:spcAft>
                          <a:spcPts val="0"/>
                        </a:spcAft>
                      </a:pPr>
                      <a:r>
                        <a:rPr lang="en-US" sz="1400" kern="100" dirty="0">
                          <a:effectLst/>
                        </a:rPr>
                        <a:t>93925</a:t>
                      </a:r>
                      <a:endParaRPr lang="zh-CN" sz="1100" kern="100" dirty="0">
                        <a:effectLst/>
                      </a:endParaRPr>
                    </a:p>
                    <a:p>
                      <a:pPr algn="just">
                        <a:lnSpc>
                          <a:spcPct val="150000"/>
                        </a:lnSpc>
                        <a:spcAft>
                          <a:spcPts val="0"/>
                        </a:spcAft>
                      </a:pPr>
                      <a:r>
                        <a:rPr lang="en-US" sz="1400" kern="100" dirty="0">
                          <a:effectLst/>
                        </a:rPr>
                        <a:t>81225</a:t>
                      </a:r>
                      <a:endParaRPr lang="zh-CN" sz="1100" kern="100" dirty="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499125</a:t>
                      </a:r>
                      <a:endParaRPr lang="zh-CN" sz="1100" kern="100" dirty="0">
                        <a:effectLst/>
                      </a:endParaRPr>
                    </a:p>
                    <a:p>
                      <a:pPr algn="just">
                        <a:lnSpc>
                          <a:spcPct val="150000"/>
                        </a:lnSpc>
                        <a:spcAft>
                          <a:spcPts val="0"/>
                        </a:spcAft>
                      </a:pPr>
                      <a:r>
                        <a:rPr lang="en-US" sz="1400" kern="100" dirty="0">
                          <a:effectLst/>
                        </a:rPr>
                        <a:t>1872250</a:t>
                      </a:r>
                      <a:endParaRPr lang="zh-CN" sz="1100" kern="100" dirty="0">
                        <a:effectLst/>
                      </a:endParaRPr>
                    </a:p>
                    <a:p>
                      <a:pPr algn="just">
                        <a:lnSpc>
                          <a:spcPct val="150000"/>
                        </a:lnSpc>
                        <a:spcAft>
                          <a:spcPts val="0"/>
                        </a:spcAft>
                      </a:pPr>
                      <a:r>
                        <a:rPr lang="en-US" sz="1400" kern="100" dirty="0">
                          <a:effectLst/>
                        </a:rPr>
                        <a:t>4218750</a:t>
                      </a:r>
                      <a:endParaRPr lang="zh-CN" sz="1100" kern="100" dirty="0">
                        <a:effectLst/>
                      </a:endParaRPr>
                    </a:p>
                    <a:p>
                      <a:pPr algn="just">
                        <a:lnSpc>
                          <a:spcPct val="150000"/>
                        </a:lnSpc>
                        <a:spcAft>
                          <a:spcPts val="0"/>
                        </a:spcAft>
                      </a:pPr>
                      <a:r>
                        <a:rPr lang="en-US" sz="1400" kern="100" dirty="0">
                          <a:effectLst/>
                        </a:rPr>
                        <a:t>7983625</a:t>
                      </a:r>
                      <a:endParaRPr lang="zh-CN" sz="1100" kern="100" dirty="0">
                        <a:effectLst/>
                      </a:endParaRPr>
                    </a:p>
                    <a:p>
                      <a:pPr algn="just">
                        <a:lnSpc>
                          <a:spcPct val="150000"/>
                        </a:lnSpc>
                        <a:spcAft>
                          <a:spcPts val="0"/>
                        </a:spcAft>
                      </a:pPr>
                      <a:r>
                        <a:rPr lang="en-US" sz="1400" kern="100" dirty="0">
                          <a:effectLst/>
                        </a:rPr>
                        <a:t>7716375</a:t>
                      </a:r>
                      <a:endParaRPr lang="zh-CN" sz="1100" kern="100" dirty="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27481875</a:t>
                      </a:r>
                      <a:endParaRPr lang="zh-CN" sz="1100" kern="100">
                        <a:effectLst/>
                      </a:endParaRPr>
                    </a:p>
                    <a:p>
                      <a:pPr algn="just">
                        <a:lnSpc>
                          <a:spcPct val="150000"/>
                        </a:lnSpc>
                        <a:spcAft>
                          <a:spcPts val="0"/>
                        </a:spcAft>
                      </a:pPr>
                      <a:r>
                        <a:rPr lang="en-US" sz="1400" kern="100">
                          <a:effectLst/>
                        </a:rPr>
                        <a:t>89253125</a:t>
                      </a:r>
                      <a:endParaRPr lang="zh-CN" sz="1100" kern="100">
                        <a:effectLst/>
                      </a:endParaRPr>
                    </a:p>
                    <a:p>
                      <a:pPr algn="just">
                        <a:lnSpc>
                          <a:spcPct val="150000"/>
                        </a:lnSpc>
                        <a:spcAft>
                          <a:spcPts val="0"/>
                        </a:spcAft>
                      </a:pPr>
                      <a:r>
                        <a:rPr lang="en-US" sz="1400" kern="100">
                          <a:effectLst/>
                        </a:rPr>
                        <a:t>316406250</a:t>
                      </a:r>
                      <a:endParaRPr lang="zh-CN" sz="1100" kern="100">
                        <a:effectLst/>
                      </a:endParaRPr>
                    </a:p>
                    <a:p>
                      <a:pPr algn="just">
                        <a:lnSpc>
                          <a:spcPct val="150000"/>
                        </a:lnSpc>
                        <a:spcAft>
                          <a:spcPts val="0"/>
                        </a:spcAft>
                      </a:pPr>
                      <a:r>
                        <a:rPr lang="en-US" sz="1400" kern="100">
                          <a:effectLst/>
                        </a:rPr>
                        <a:t>678608125</a:t>
                      </a:r>
                      <a:endParaRPr lang="zh-CN" sz="1100" kern="100">
                        <a:effectLst/>
                      </a:endParaRPr>
                    </a:p>
                    <a:p>
                      <a:pPr algn="just">
                        <a:lnSpc>
                          <a:spcPct val="150000"/>
                        </a:lnSpc>
                        <a:spcAft>
                          <a:spcPts val="0"/>
                        </a:spcAft>
                      </a:pPr>
                      <a:r>
                        <a:rPr lang="en-US" sz="1400" kern="100">
                          <a:effectLst/>
                        </a:rPr>
                        <a:t>733055625</a:t>
                      </a:r>
                      <a:endParaRPr lang="zh-CN" sz="1100" kern="100">
                        <a:effectLst/>
                        <a:latin typeface="Times New Roman"/>
                        <a:ea typeface="宋体"/>
                      </a:endParaRPr>
                    </a:p>
                  </a:txBody>
                  <a:tcPr marL="68580" marR="68580" marT="0" marB="0"/>
                </a:tc>
              </a:tr>
              <a:tr h="360050">
                <a:tc>
                  <a:txBody>
                    <a:bodyPr/>
                    <a:lstStyle/>
                    <a:p>
                      <a:pPr algn="just">
                        <a:lnSpc>
                          <a:spcPct val="150000"/>
                        </a:lnSpc>
                        <a:spcAft>
                          <a:spcPts val="0"/>
                        </a:spcAft>
                      </a:pPr>
                      <a:r>
                        <a:rPr lang="zh-CN" sz="1400" kern="100">
                          <a:effectLst/>
                        </a:rPr>
                        <a:t>合计</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40</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zh-CN" sz="1400" kern="100">
                          <a:effectLst/>
                        </a:rPr>
                        <a:t>—</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3200</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a:effectLst/>
                        </a:rPr>
                        <a:t>261600</a:t>
                      </a:r>
                      <a:endParaRPr lang="zh-CN" sz="1100" kern="10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21791000</a:t>
                      </a:r>
                      <a:endParaRPr lang="zh-CN" sz="1100" kern="100" dirty="0">
                        <a:effectLst/>
                        <a:latin typeface="Times New Roman"/>
                        <a:ea typeface="宋体"/>
                      </a:endParaRPr>
                    </a:p>
                  </a:txBody>
                  <a:tcPr marL="68580" marR="68580" marT="0" marB="0"/>
                </a:tc>
                <a:tc>
                  <a:txBody>
                    <a:bodyPr/>
                    <a:lstStyle/>
                    <a:p>
                      <a:pPr algn="just">
                        <a:lnSpc>
                          <a:spcPct val="150000"/>
                        </a:lnSpc>
                        <a:spcAft>
                          <a:spcPts val="0"/>
                        </a:spcAft>
                      </a:pPr>
                      <a:r>
                        <a:rPr lang="en-US" sz="1400" kern="100" dirty="0">
                          <a:effectLst/>
                        </a:rPr>
                        <a:t>1844775000</a:t>
                      </a:r>
                      <a:endParaRPr lang="zh-CN" sz="1100" kern="100" dirty="0">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xmlns="" val="186193415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54</a:t>
            </a:fld>
            <a:r>
              <a:rPr lang="en-US" altLang="zh-CN" sz="800">
                <a:solidFill>
                  <a:schemeClr val="bg1"/>
                </a:solidFill>
              </a:rPr>
              <a:t> ]</a:t>
            </a:r>
          </a:p>
        </p:txBody>
      </p:sp>
      <p:sp>
        <p:nvSpPr>
          <p:cNvPr id="2" name="矩形 1"/>
          <p:cNvSpPr/>
          <p:nvPr/>
        </p:nvSpPr>
        <p:spPr>
          <a:xfrm>
            <a:off x="539440" y="1124680"/>
            <a:ext cx="4955203"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4.4  </a:t>
            </a:r>
            <a:r>
              <a:rPr lang="zh-CN" altLang="en-US" dirty="0">
                <a:latin typeface="楷体_GB2312" pitchFamily="49" charset="-122"/>
                <a:ea typeface="楷体_GB2312" pitchFamily="49" charset="-122"/>
              </a:rPr>
              <a:t>数据分布</a:t>
            </a:r>
            <a:r>
              <a:rPr lang="zh-CN" altLang="en-US" dirty="0" smtClean="0">
                <a:latin typeface="楷体_GB2312" pitchFamily="49" charset="-122"/>
                <a:ea typeface="楷体_GB2312" pitchFamily="49" charset="-122"/>
              </a:rPr>
              <a:t>的偏度</a:t>
            </a:r>
            <a:r>
              <a:rPr lang="zh-CN" altLang="en-US" dirty="0">
                <a:latin typeface="楷体_GB2312" pitchFamily="49" charset="-122"/>
                <a:ea typeface="楷体_GB2312" pitchFamily="49" charset="-122"/>
              </a:rPr>
              <a:t>和峰度的描述</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509088" y="1909248"/>
            <a:ext cx="8133443" cy="5109091"/>
          </a:xfrm>
          <a:prstGeom prst="rect">
            <a:avLst/>
          </a:prstGeom>
        </p:spPr>
        <p:txBody>
          <a:bodyPr wrap="square">
            <a:spAutoFit/>
          </a:bodyPr>
          <a:lstStyle/>
          <a:p>
            <a:r>
              <a:rPr lang="zh-CN" altLang="en-US" sz="2000" dirty="0"/>
              <a:t>例</a:t>
            </a:r>
            <a:r>
              <a:rPr lang="en-US" altLang="zh-CN" sz="2000" dirty="0"/>
              <a:t>4-21  </a:t>
            </a:r>
            <a:r>
              <a:rPr lang="zh-CN" altLang="en-US" sz="2000" dirty="0"/>
              <a:t>某班</a:t>
            </a:r>
            <a:r>
              <a:rPr lang="en-US" altLang="zh-CN" sz="2000" dirty="0"/>
              <a:t>40</a:t>
            </a:r>
            <a:r>
              <a:rPr lang="zh-CN" altLang="en-US" sz="2000" dirty="0"/>
              <a:t>名学生的统计学考试成绩如下表</a:t>
            </a:r>
            <a:r>
              <a:rPr lang="en-US" altLang="zh-CN" sz="2000" dirty="0"/>
              <a:t>4—16</a:t>
            </a:r>
            <a:r>
              <a:rPr lang="zh-CN" altLang="en-US" sz="2000" dirty="0"/>
              <a:t>所示</a:t>
            </a:r>
            <a:r>
              <a:rPr lang="zh-CN" altLang="en-US" sz="2000" dirty="0" smtClean="0"/>
              <a:t>：</a:t>
            </a:r>
            <a:endParaRPr lang="en-US" altLang="zh-CN" sz="2000" dirty="0" smtClean="0"/>
          </a:p>
          <a:p>
            <a:r>
              <a:rPr lang="zh-CN" altLang="zh-CN" sz="2000" dirty="0"/>
              <a:t>偏斜度指标计算如下：</a:t>
            </a:r>
          </a:p>
          <a:p>
            <a:r>
              <a:rPr lang="zh-CN" altLang="zh-CN" sz="2000" dirty="0"/>
              <a:t>偏斜度为 </a:t>
            </a:r>
            <a:r>
              <a:rPr lang="en-US" altLang="zh-CN" sz="2000" dirty="0" smtClean="0"/>
              <a:t>                  =</a:t>
            </a:r>
            <a:r>
              <a:rPr lang="en-US" altLang="zh-CN" sz="2000" dirty="0"/>
              <a:t>80</a:t>
            </a:r>
            <a:r>
              <a:rPr lang="zh-CN" altLang="zh-CN" sz="2000" dirty="0"/>
              <a:t>—</a:t>
            </a:r>
            <a:r>
              <a:rPr lang="en-US" altLang="zh-CN" sz="2000" dirty="0"/>
              <a:t>84.28=-</a:t>
            </a:r>
            <a:r>
              <a:rPr lang="en-US" altLang="zh-CN" sz="2000" dirty="0" smtClean="0"/>
              <a:t>4.29 </a:t>
            </a:r>
          </a:p>
          <a:p>
            <a:endParaRPr lang="en-US" altLang="zh-CN" sz="2000" dirty="0"/>
          </a:p>
          <a:p>
            <a:r>
              <a:rPr lang="zh-CN" altLang="zh-CN" sz="2000" dirty="0"/>
              <a:t>皮尔逊偏斜系数为 </a:t>
            </a:r>
            <a:endParaRPr lang="en-US" altLang="zh-CN" sz="2000" dirty="0" smtClean="0"/>
          </a:p>
          <a:p>
            <a:endParaRPr lang="en-US" altLang="zh-CN" sz="2000" dirty="0" smtClean="0"/>
          </a:p>
          <a:p>
            <a:r>
              <a:rPr lang="zh-CN" altLang="zh-CN" sz="2000" dirty="0" smtClean="0"/>
              <a:t>四分位差</a:t>
            </a:r>
            <a:r>
              <a:rPr lang="zh-CN" altLang="zh-CN" sz="2000" dirty="0"/>
              <a:t>偏斜系数为</a:t>
            </a:r>
          </a:p>
          <a:p>
            <a:endParaRPr lang="en-US" altLang="zh-CN" sz="2000" dirty="0" smtClean="0"/>
          </a:p>
          <a:p>
            <a:endParaRPr lang="en-US" altLang="zh-CN" sz="2000" dirty="0" smtClean="0"/>
          </a:p>
          <a:p>
            <a:r>
              <a:rPr lang="zh-CN" altLang="zh-CN" sz="2000" dirty="0" smtClean="0"/>
              <a:t>偏</a:t>
            </a:r>
            <a:r>
              <a:rPr lang="zh-CN" altLang="zh-CN" sz="2000" dirty="0"/>
              <a:t>态系数为</a:t>
            </a:r>
            <a:r>
              <a:rPr lang="en-US" altLang="zh-CN" sz="2000" dirty="0"/>
              <a:t> </a:t>
            </a:r>
            <a:r>
              <a:rPr lang="en-US" altLang="zh-CN" sz="2000" dirty="0" smtClean="0"/>
              <a:t>                                        =-</a:t>
            </a:r>
            <a:r>
              <a:rPr lang="en-US" altLang="zh-CN" sz="2000" dirty="0"/>
              <a:t>0.498</a:t>
            </a:r>
            <a:endParaRPr lang="zh-CN" altLang="zh-CN" sz="2000" dirty="0"/>
          </a:p>
          <a:p>
            <a:endParaRPr lang="zh-CN" altLang="en-US" sz="2000"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xmlns="" val="2873015070"/>
              </p:ext>
            </p:extLst>
          </p:nvPr>
        </p:nvGraphicFramePr>
        <p:xfrm>
          <a:off x="2008154" y="2780910"/>
          <a:ext cx="619576" cy="443831"/>
        </p:xfrm>
        <a:graphic>
          <a:graphicData uri="http://schemas.openxmlformats.org/presentationml/2006/ole">
            <p:oleObj spid="_x0000_s97312" name="公式" r:id="rId3" imgW="457200" imgH="254000" progId="Equation.3">
              <p:embed/>
            </p:oleObj>
          </a:graphicData>
        </a:graphic>
      </p:graphicFrame>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xmlns="" val="1371723389"/>
              </p:ext>
            </p:extLst>
          </p:nvPr>
        </p:nvGraphicFramePr>
        <p:xfrm>
          <a:off x="2843759" y="3501010"/>
          <a:ext cx="3672511" cy="804734"/>
        </p:xfrm>
        <a:graphic>
          <a:graphicData uri="http://schemas.openxmlformats.org/presentationml/2006/ole">
            <p:oleObj spid="_x0000_s97313" name="公式" r:id="rId4" imgW="2387600" imgH="431800" progId="Equation.3">
              <p:embed/>
            </p:oleObj>
          </a:graphicData>
        </a:graphic>
      </p:graphicFrame>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xmlns="" val="474791474"/>
              </p:ext>
            </p:extLst>
          </p:nvPr>
        </p:nvGraphicFramePr>
        <p:xfrm>
          <a:off x="448867" y="5157240"/>
          <a:ext cx="8441087" cy="777682"/>
        </p:xfrm>
        <a:graphic>
          <a:graphicData uri="http://schemas.openxmlformats.org/presentationml/2006/ole">
            <p:oleObj spid="_x0000_s97314" name="公式" r:id="rId5" imgW="4965700" imgH="457200" progId="Equation.3">
              <p:embed/>
            </p:oleObj>
          </a:graphicData>
        </a:graphic>
      </p:graphicFrame>
      <p:sp>
        <p:nvSpPr>
          <p:cNvPr id="25"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xmlns="" val="4237699855"/>
              </p:ext>
            </p:extLst>
          </p:nvPr>
        </p:nvGraphicFramePr>
        <p:xfrm>
          <a:off x="2278167" y="5873193"/>
          <a:ext cx="913931" cy="724247"/>
        </p:xfrm>
        <a:graphic>
          <a:graphicData uri="http://schemas.openxmlformats.org/presentationml/2006/ole">
            <p:oleObj spid="_x0000_s97315" name="公式" r:id="rId6" imgW="508221" imgH="393871" progId="Equation.3">
              <p:embed/>
            </p:oleObj>
          </a:graphicData>
        </a:graphic>
      </p:graphicFrame>
      <p:sp>
        <p:nvSpPr>
          <p:cNvPr id="2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xmlns="" val="2623576421"/>
              </p:ext>
            </p:extLst>
          </p:nvPr>
        </p:nvGraphicFramePr>
        <p:xfrm>
          <a:off x="3275820" y="5949350"/>
          <a:ext cx="1008140" cy="630088"/>
        </p:xfrm>
        <a:graphic>
          <a:graphicData uri="http://schemas.openxmlformats.org/presentationml/2006/ole">
            <p:oleObj spid="_x0000_s97316" name="公式" r:id="rId7" imgW="685800" imgH="431800" progId="Equation.3">
              <p:embed/>
            </p:oleObj>
          </a:graphicData>
        </a:graphic>
      </p:graphicFrame>
    </p:spTree>
    <p:extLst>
      <p:ext uri="{BB962C8B-B14F-4D97-AF65-F5344CB8AC3E}">
        <p14:creationId xmlns:p14="http://schemas.microsoft.com/office/powerpoint/2010/main" xmlns="" val="10207733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23BB08A0-D4C6-42D5-8389-744265A59AA1}" type="slidenum">
              <a:rPr lang="en-US" altLang="zh-CN" sz="800">
                <a:solidFill>
                  <a:schemeClr val="bg1"/>
                </a:solidFill>
              </a:rPr>
              <a:pPr algn="r" eaLnBrk="1" hangingPunct="1"/>
              <a:t>55</a:t>
            </a:fld>
            <a:r>
              <a:rPr lang="en-US" altLang="zh-CN" sz="800">
                <a:solidFill>
                  <a:schemeClr val="bg1"/>
                </a:solidFill>
              </a:rPr>
              <a:t> ]</a:t>
            </a:r>
          </a:p>
        </p:txBody>
      </p:sp>
      <p:sp>
        <p:nvSpPr>
          <p:cNvPr id="2" name="矩形 1"/>
          <p:cNvSpPr/>
          <p:nvPr/>
        </p:nvSpPr>
        <p:spPr>
          <a:xfrm>
            <a:off x="539440" y="1124680"/>
            <a:ext cx="4955203" cy="461665"/>
          </a:xfrm>
          <a:prstGeom prst="rect">
            <a:avLst/>
          </a:prstGeom>
        </p:spPr>
        <p:txBody>
          <a:bodyPr wrap="none">
            <a:spAutoFit/>
          </a:bodyPr>
          <a:lstStyle/>
          <a:p>
            <a:pPr>
              <a:defRPr/>
            </a:pPr>
            <a:r>
              <a:rPr lang="en-US" altLang="zh-CN" dirty="0">
                <a:latin typeface="楷体_GB2312" pitchFamily="49" charset="-122"/>
                <a:ea typeface="楷体_GB2312" pitchFamily="49" charset="-122"/>
              </a:rPr>
              <a:t>4.4  </a:t>
            </a:r>
            <a:r>
              <a:rPr lang="zh-CN" altLang="en-US" dirty="0">
                <a:latin typeface="楷体_GB2312" pitchFamily="49" charset="-122"/>
                <a:ea typeface="楷体_GB2312" pitchFamily="49" charset="-122"/>
              </a:rPr>
              <a:t>数据分布</a:t>
            </a:r>
            <a:r>
              <a:rPr lang="zh-CN" altLang="en-US" dirty="0" smtClean="0">
                <a:latin typeface="楷体_GB2312" pitchFamily="49" charset="-122"/>
                <a:ea typeface="楷体_GB2312" pitchFamily="49" charset="-122"/>
              </a:rPr>
              <a:t>的偏度</a:t>
            </a:r>
            <a:r>
              <a:rPr lang="zh-CN" altLang="en-US" dirty="0">
                <a:latin typeface="楷体_GB2312" pitchFamily="49" charset="-122"/>
                <a:ea typeface="楷体_GB2312" pitchFamily="49" charset="-122"/>
              </a:rPr>
              <a:t>和峰度的描述</a:t>
            </a:r>
            <a:endParaRPr lang="en-US" altLang="zh-CN" dirty="0">
              <a:latin typeface="楷体_GB2312" pitchFamily="49" charset="-122"/>
              <a:ea typeface="楷体_GB2312" pitchFamily="49" charset="-122"/>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矩形 18"/>
          <p:cNvSpPr/>
          <p:nvPr/>
        </p:nvSpPr>
        <p:spPr>
          <a:xfrm>
            <a:off x="539440" y="1909247"/>
            <a:ext cx="8133443" cy="4708981"/>
          </a:xfrm>
          <a:prstGeom prst="rect">
            <a:avLst/>
          </a:prstGeom>
        </p:spPr>
        <p:txBody>
          <a:bodyPr wrap="square">
            <a:spAutoFit/>
          </a:bodyPr>
          <a:lstStyle/>
          <a:p>
            <a:r>
              <a:rPr lang="zh-CN" altLang="en-US" sz="2000" dirty="0"/>
              <a:t>例</a:t>
            </a:r>
            <a:r>
              <a:rPr lang="en-US" altLang="zh-CN" sz="2000" dirty="0"/>
              <a:t>4-21  </a:t>
            </a:r>
            <a:r>
              <a:rPr lang="zh-CN" altLang="en-US" sz="2000" dirty="0"/>
              <a:t>某班</a:t>
            </a:r>
            <a:r>
              <a:rPr lang="en-US" altLang="zh-CN" sz="2000" dirty="0"/>
              <a:t>40</a:t>
            </a:r>
            <a:r>
              <a:rPr lang="zh-CN" altLang="en-US" sz="2000" dirty="0"/>
              <a:t>名学生的统计学考试成绩如下表</a:t>
            </a:r>
            <a:r>
              <a:rPr lang="en-US" altLang="zh-CN" sz="2000" dirty="0"/>
              <a:t>4—16</a:t>
            </a:r>
            <a:r>
              <a:rPr lang="zh-CN" altLang="en-US" sz="2000" dirty="0"/>
              <a:t>所示</a:t>
            </a:r>
            <a:r>
              <a:rPr lang="zh-CN" altLang="en-US" sz="2000" dirty="0" smtClean="0"/>
              <a:t>：</a:t>
            </a:r>
            <a:endParaRPr lang="en-US" altLang="zh-CN" sz="2000" dirty="0" smtClean="0"/>
          </a:p>
          <a:p>
            <a:r>
              <a:rPr lang="zh-CN" altLang="zh-CN" sz="2000" dirty="0"/>
              <a:t>峰度指标计算如下：</a:t>
            </a:r>
          </a:p>
          <a:p>
            <a:endParaRPr lang="en-US" altLang="zh-CN" sz="2000" dirty="0" smtClean="0"/>
          </a:p>
          <a:p>
            <a:r>
              <a:rPr lang="zh-CN" altLang="zh-CN" sz="2000" dirty="0"/>
              <a:t>分位数法为</a:t>
            </a:r>
            <a:endParaRPr lang="en-US" altLang="zh-CN" sz="2000" dirty="0"/>
          </a:p>
          <a:p>
            <a:endParaRPr lang="zh-CN" altLang="zh-CN" sz="2000" dirty="0"/>
          </a:p>
          <a:p>
            <a:r>
              <a:rPr lang="zh-CN" altLang="zh-CN" sz="2000" dirty="0"/>
              <a:t>矩法</a:t>
            </a:r>
            <a:r>
              <a:rPr lang="zh-CN" altLang="zh-CN" sz="2000" dirty="0" smtClean="0"/>
              <a:t>为</a:t>
            </a:r>
            <a:endParaRPr lang="en-US" altLang="zh-CN" sz="2000" dirty="0" smtClean="0"/>
          </a:p>
          <a:p>
            <a:endParaRPr lang="en-US" altLang="zh-CN" sz="2000" dirty="0"/>
          </a:p>
          <a:p>
            <a:r>
              <a:rPr lang="en-US" altLang="zh-CN" sz="2000" dirty="0" smtClean="0"/>
              <a:t>       </a:t>
            </a:r>
            <a:r>
              <a:rPr lang="zh-CN" altLang="en-US" sz="2000" dirty="0" smtClean="0"/>
              <a:t>计</a:t>
            </a:r>
            <a:r>
              <a:rPr lang="zh-CN" altLang="zh-CN" sz="2000" dirty="0" smtClean="0"/>
              <a:t>算</a:t>
            </a:r>
            <a:r>
              <a:rPr lang="zh-CN" altLang="zh-CN" sz="2000" dirty="0"/>
              <a:t>结果表明，该班统计学考试成绩是一个左偏态分布，皮尔逊偏斜系数为</a:t>
            </a:r>
            <a:r>
              <a:rPr lang="en-US" altLang="zh-CN" sz="2000" dirty="0"/>
              <a:t>-0.3626</a:t>
            </a:r>
            <a:r>
              <a:rPr lang="zh-CN" altLang="zh-CN" sz="2000" dirty="0"/>
              <a:t>，说明偏斜程度不是很大。峰度系数为</a:t>
            </a:r>
            <a:r>
              <a:rPr lang="en-US" altLang="zh-CN" sz="2000" dirty="0"/>
              <a:t>2.417</a:t>
            </a:r>
            <a:r>
              <a:rPr lang="zh-CN" altLang="zh-CN" sz="2000" dirty="0"/>
              <a:t>，小于</a:t>
            </a:r>
            <a:r>
              <a:rPr lang="en-US" altLang="zh-CN" sz="2000" dirty="0"/>
              <a:t>3</a:t>
            </a:r>
            <a:r>
              <a:rPr lang="zh-CN" altLang="zh-CN" sz="2000" dirty="0"/>
              <a:t>，说明该分布与正态分布相比属于平缓分布。</a:t>
            </a:r>
          </a:p>
          <a:p>
            <a:endParaRPr lang="zh-CN" altLang="en-US" sz="2000"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xmlns="" val="800140510"/>
              </p:ext>
            </p:extLst>
          </p:nvPr>
        </p:nvGraphicFramePr>
        <p:xfrm>
          <a:off x="2915770" y="3032632"/>
          <a:ext cx="4857884" cy="756418"/>
        </p:xfrm>
        <a:graphic>
          <a:graphicData uri="http://schemas.openxmlformats.org/presentationml/2006/ole">
            <p:oleObj spid="_x0000_s98317" name="公式" r:id="rId3" imgW="2754704" imgH="431613" progId="Equation.3">
              <p:embed/>
            </p:oleObj>
          </a:graphicData>
        </a:graphic>
      </p:graphicFrame>
      <p:sp>
        <p:nvSpPr>
          <p:cNvPr id="1638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385" name="对象 16384"/>
          <p:cNvGraphicFramePr>
            <a:graphicFrameLocks noChangeAspect="1"/>
          </p:cNvGraphicFramePr>
          <p:nvPr>
            <p:extLst>
              <p:ext uri="{D42A27DB-BD31-4B8C-83A1-F6EECF244321}">
                <p14:modId xmlns:p14="http://schemas.microsoft.com/office/powerpoint/2010/main" xmlns="" val="374776681"/>
              </p:ext>
            </p:extLst>
          </p:nvPr>
        </p:nvGraphicFramePr>
        <p:xfrm>
          <a:off x="1843652" y="4004387"/>
          <a:ext cx="2762509" cy="734540"/>
        </p:xfrm>
        <a:graphic>
          <a:graphicData uri="http://schemas.openxmlformats.org/presentationml/2006/ole">
            <p:oleObj spid="_x0000_s98318" name="公式" r:id="rId4" imgW="1651000" imgH="444500" progId="Equation.3">
              <p:embed/>
            </p:oleObj>
          </a:graphicData>
        </a:graphic>
      </p:graphicFrame>
    </p:spTree>
    <p:extLst>
      <p:ext uri="{BB962C8B-B14F-4D97-AF65-F5344CB8AC3E}">
        <p14:creationId xmlns:p14="http://schemas.microsoft.com/office/powerpoint/2010/main" xmlns="" val="7734910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A7EA8715-FBD1-452A-B05A-501B01DB5A0C}" type="slidenum">
              <a:rPr lang="en-US" altLang="zh-CN" sz="800">
                <a:solidFill>
                  <a:schemeClr val="bg1"/>
                </a:solidFill>
              </a:rPr>
              <a:pPr algn="r" eaLnBrk="1" hangingPunct="1"/>
              <a:t>56</a:t>
            </a:fld>
            <a:r>
              <a:rPr lang="en-US" altLang="zh-CN" sz="800">
                <a:solidFill>
                  <a:schemeClr val="bg1"/>
                </a:solidFill>
              </a:rPr>
              <a:t> ]</a:t>
            </a:r>
          </a:p>
        </p:txBody>
      </p:sp>
      <p:sp>
        <p:nvSpPr>
          <p:cNvPr id="17411" name="Text Box 12"/>
          <p:cNvSpPr txBox="1">
            <a:spLocks noChangeArrowheads="1"/>
          </p:cNvSpPr>
          <p:nvPr/>
        </p:nvSpPr>
        <p:spPr bwMode="auto">
          <a:xfrm>
            <a:off x="395288" y="738188"/>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zh-CN" altLang="en-US" dirty="0" smtClean="0">
                <a:latin typeface="楷体_GB2312" pitchFamily="49" charset="-122"/>
                <a:ea typeface="楷体_GB2312" pitchFamily="49" charset="-122"/>
              </a:rPr>
              <a:t>本章小结</a:t>
            </a:r>
            <a:endParaRPr lang="zh-CN" altLang="en-US" dirty="0">
              <a:latin typeface="楷体_GB2312" pitchFamily="49" charset="-122"/>
              <a:ea typeface="楷体_GB2312" pitchFamily="49" charset="-122"/>
            </a:endParaRPr>
          </a:p>
        </p:txBody>
      </p:sp>
      <p:sp>
        <p:nvSpPr>
          <p:cNvPr id="17412" name="Text Box 13"/>
          <p:cNvSpPr txBox="1">
            <a:spLocks noChangeArrowheads="1"/>
          </p:cNvSpPr>
          <p:nvPr/>
        </p:nvSpPr>
        <p:spPr bwMode="auto">
          <a:xfrm>
            <a:off x="395288" y="1243013"/>
            <a:ext cx="835342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ctr" eaLnBrk="1" hangingPunct="1"/>
            <a:r>
              <a:rPr lang="en-US" altLang="zh-CN" b="1" i="1" dirty="0">
                <a:solidFill>
                  <a:srgbClr val="008000"/>
                </a:solidFill>
                <a:latin typeface="楷体_GB2312" pitchFamily="49" charset="-122"/>
                <a:ea typeface="楷体_GB2312" pitchFamily="49" charset="-122"/>
              </a:rPr>
              <a:t>Summary</a:t>
            </a:r>
          </a:p>
        </p:txBody>
      </p:sp>
      <p:sp>
        <p:nvSpPr>
          <p:cNvPr id="2" name="矩形 1"/>
          <p:cNvSpPr/>
          <p:nvPr/>
        </p:nvSpPr>
        <p:spPr>
          <a:xfrm>
            <a:off x="611449" y="1844780"/>
            <a:ext cx="8137263" cy="5324535"/>
          </a:xfrm>
          <a:prstGeom prst="rect">
            <a:avLst/>
          </a:prstGeom>
        </p:spPr>
        <p:txBody>
          <a:bodyPr wrap="square">
            <a:spAutoFit/>
          </a:bodyPr>
          <a:lstStyle/>
          <a:p>
            <a:pPr marL="342900" lvl="0" indent="-342900"/>
            <a:r>
              <a:rPr lang="en-US" altLang="zh-CN" sz="2000" dirty="0" smtClean="0"/>
              <a:t>1.</a:t>
            </a:r>
            <a:r>
              <a:rPr lang="zh-CN" altLang="zh-CN" sz="2000" dirty="0" smtClean="0"/>
              <a:t>本章</a:t>
            </a:r>
            <a:r>
              <a:rPr lang="zh-CN" altLang="zh-CN" sz="2000" dirty="0"/>
              <a:t>介绍了描述统计数据分布特征的主要指标。统计数据分布</a:t>
            </a:r>
            <a:r>
              <a:rPr lang="zh-CN" altLang="zh-CN" sz="2000" dirty="0" smtClean="0"/>
              <a:t>的特征</a:t>
            </a:r>
            <a:r>
              <a:rPr lang="zh-CN" altLang="zh-CN" sz="2000" dirty="0"/>
              <a:t>主要有集中趋势、离中趋势偏度和峰度</a:t>
            </a:r>
            <a:r>
              <a:rPr lang="zh-CN" altLang="zh-CN" sz="2000" dirty="0" smtClean="0"/>
              <a:t>。</a:t>
            </a:r>
            <a:endParaRPr lang="en-US" altLang="zh-CN" sz="2000" dirty="0" smtClean="0"/>
          </a:p>
          <a:p>
            <a:pPr marL="342900" lvl="0" indent="-342900"/>
            <a:r>
              <a:rPr lang="en-US" altLang="zh-CN" sz="2000" dirty="0" smtClean="0"/>
              <a:t>2.</a:t>
            </a:r>
            <a:r>
              <a:rPr lang="zh-CN" altLang="zh-CN" sz="2000" dirty="0" smtClean="0"/>
              <a:t>总量</a:t>
            </a:r>
            <a:r>
              <a:rPr lang="zh-CN" altLang="zh-CN" sz="2000" dirty="0"/>
              <a:t>指标是反映现象总规模和总水平的综合指标，它是统计研究的起点，也是计算其他描述指标的基础</a:t>
            </a:r>
            <a:r>
              <a:rPr lang="zh-CN" altLang="zh-CN" sz="2000" dirty="0" smtClean="0"/>
              <a:t>。</a:t>
            </a:r>
            <a:endParaRPr lang="en-US" altLang="zh-CN" sz="2000" dirty="0" smtClean="0"/>
          </a:p>
          <a:p>
            <a:pPr marL="342900" lvl="0" indent="-342900"/>
            <a:r>
              <a:rPr lang="en-US" altLang="zh-CN" sz="2000" dirty="0" smtClean="0"/>
              <a:t>3.</a:t>
            </a:r>
            <a:r>
              <a:rPr lang="zh-CN" altLang="zh-CN" sz="2000" dirty="0" smtClean="0"/>
              <a:t>相对</a:t>
            </a:r>
            <a:r>
              <a:rPr lang="zh-CN" altLang="zh-CN" sz="2000" dirty="0"/>
              <a:t>指标是两个相互联系指标的比值，具体包括结构相对数、比例相对数、比较相对数、计划完成相对数、强度相对数和动态相对数</a:t>
            </a:r>
            <a:r>
              <a:rPr lang="zh-CN" altLang="zh-CN" sz="2000" dirty="0" smtClean="0"/>
              <a:t>。</a:t>
            </a:r>
            <a:endParaRPr lang="en-US" altLang="zh-CN" sz="2000" dirty="0" smtClean="0"/>
          </a:p>
          <a:p>
            <a:pPr marL="342900" lvl="0" indent="-342900"/>
            <a:r>
              <a:rPr lang="en-US" altLang="zh-CN" sz="2000" dirty="0" smtClean="0"/>
              <a:t>4.</a:t>
            </a:r>
            <a:r>
              <a:rPr lang="zh-CN" altLang="zh-CN" sz="2000" dirty="0" smtClean="0"/>
              <a:t>描述</a:t>
            </a:r>
            <a:r>
              <a:rPr lang="zh-CN" altLang="zh-CN" sz="2000" dirty="0"/>
              <a:t>数据分布集中趋势的指标主要有算术平均数、调和平均数、几何平均数、中位数和众数</a:t>
            </a:r>
            <a:r>
              <a:rPr lang="zh-CN" altLang="zh-CN" sz="2000" dirty="0" smtClean="0"/>
              <a:t>。</a:t>
            </a:r>
            <a:endParaRPr lang="en-US" altLang="zh-CN" sz="2000" dirty="0" smtClean="0"/>
          </a:p>
          <a:p>
            <a:pPr marL="342900" lvl="0" indent="-342900"/>
            <a:r>
              <a:rPr lang="en-US" altLang="zh-CN" sz="2000" dirty="0" smtClean="0"/>
              <a:t>5.</a:t>
            </a:r>
            <a:r>
              <a:rPr lang="zh-CN" altLang="zh-CN" sz="2000" dirty="0" smtClean="0"/>
              <a:t>反映</a:t>
            </a:r>
            <a:r>
              <a:rPr lang="zh-CN" altLang="zh-CN" sz="2000" dirty="0"/>
              <a:t>各变量值之间差异或离散程度的指标称为变异指标，主要有全距、四分位差及四分位内距、平均差、标准差和变异系数等</a:t>
            </a:r>
            <a:r>
              <a:rPr lang="zh-CN" altLang="zh-CN" sz="2000" dirty="0" smtClean="0"/>
              <a:t>。</a:t>
            </a:r>
            <a:endParaRPr lang="en-US" altLang="zh-CN" sz="2000" dirty="0" smtClean="0"/>
          </a:p>
          <a:p>
            <a:pPr marL="342900" indent="-342900"/>
            <a:r>
              <a:rPr lang="en-US" altLang="zh-CN" sz="2000" dirty="0" smtClean="0"/>
              <a:t>6.</a:t>
            </a:r>
            <a:r>
              <a:rPr lang="zh-CN" altLang="zh-CN" sz="2000" dirty="0" smtClean="0"/>
              <a:t>偏度</a:t>
            </a:r>
            <a:r>
              <a:rPr lang="zh-CN" altLang="zh-CN" sz="2000" dirty="0"/>
              <a:t>是反映数据相对于正态分布的偏斜程度的指标，主要用偏态系数表示；峰度是用来反映频数分布顶端尖峭或扁平程度的指标，主要用峰度系数表示。</a:t>
            </a:r>
          </a:p>
          <a:p>
            <a:pPr marL="342900" lvl="0" indent="-342900">
              <a:buFont typeface="Wingdings" panose="05000000000000000000" pitchFamily="2" charset="2"/>
              <a:buChar char="u"/>
            </a:pPr>
            <a:endParaRPr lang="zh-CN" alt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5E391E1F-D986-4730-A635-43436E36446A}" type="slidenum">
              <a:rPr lang="en-US" altLang="zh-CN" sz="800">
                <a:solidFill>
                  <a:schemeClr val="bg1"/>
                </a:solidFill>
              </a:rPr>
              <a:pPr algn="r" eaLnBrk="1" hangingPunct="1"/>
              <a:t>6</a:t>
            </a:fld>
            <a:r>
              <a:rPr lang="en-US" altLang="zh-CN" sz="800">
                <a:solidFill>
                  <a:schemeClr val="bg1"/>
                </a:solidFill>
              </a:rPr>
              <a:t> ]</a:t>
            </a:r>
          </a:p>
        </p:txBody>
      </p:sp>
      <p:sp>
        <p:nvSpPr>
          <p:cNvPr id="7" name="Text Box 15"/>
          <p:cNvSpPr txBox="1">
            <a:spLocks noChangeArrowheads="1"/>
          </p:cNvSpPr>
          <p:nvPr/>
        </p:nvSpPr>
        <p:spPr bwMode="auto">
          <a:xfrm>
            <a:off x="306388" y="3212970"/>
            <a:ext cx="8946262" cy="4739759"/>
          </a:xfrm>
          <a:prstGeom prst="rect">
            <a:avLst/>
          </a:prstGeom>
          <a:noFill/>
          <a:ln w="9525" algn="ctr">
            <a:noFill/>
            <a:miter lim="800000"/>
            <a:headEnd/>
            <a:tailEnd/>
          </a:ln>
          <a:effectLst/>
        </p:spPr>
        <p:txBody>
          <a:bodyPr wrap="square">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简单</a:t>
            </a:r>
            <a:r>
              <a:rPr lang="zh-CN" altLang="en-US" dirty="0" smtClean="0">
                <a:effectLst>
                  <a:outerShdw blurRad="38100" dist="38100" dir="2700000" algn="tl">
                    <a:srgbClr val="C0C0C0"/>
                  </a:outerShdw>
                </a:effectLst>
                <a:latin typeface="楷体_GB2312" pitchFamily="49" charset="-122"/>
                <a:ea typeface="楷体_GB2312" pitchFamily="49" charset="-122"/>
              </a:rPr>
              <a:t>算术平均数</a:t>
            </a: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endParaRPr lang="en-US" altLang="zh-CN" dirty="0">
              <a:effectLst>
                <a:outerShdw blurRad="38100" dist="38100" dir="2700000" algn="tl">
                  <a:srgbClr val="C0C0C0"/>
                </a:outerShdw>
              </a:effectLst>
              <a:latin typeface="楷体_GB2312" pitchFamily="49" charset="-122"/>
              <a:ea typeface="楷体_GB2312" pitchFamily="49" charset="-122"/>
            </a:endParaRPr>
          </a:p>
          <a:p>
            <a:endParaRPr lang="en-US" altLang="zh-CN" sz="2000" dirty="0" smtClean="0"/>
          </a:p>
          <a:p>
            <a:r>
              <a:rPr lang="zh-CN" altLang="zh-CN" sz="2000" dirty="0" smtClean="0"/>
              <a:t>式</a:t>
            </a:r>
            <a:r>
              <a:rPr lang="zh-CN" altLang="zh-CN" sz="2000" dirty="0"/>
              <a:t>中</a:t>
            </a:r>
            <a:r>
              <a:rPr lang="zh-CN" altLang="zh-CN" sz="2000" dirty="0" smtClean="0"/>
              <a:t>：</a:t>
            </a:r>
            <a:r>
              <a:rPr lang="en-US" altLang="zh-CN" sz="2000" dirty="0" smtClean="0"/>
              <a:t>   </a:t>
            </a:r>
            <a:r>
              <a:rPr lang="zh-CN" altLang="zh-CN" sz="2000" dirty="0" smtClean="0"/>
              <a:t>—算术平均数</a:t>
            </a:r>
            <a:endParaRPr lang="zh-CN" altLang="zh-CN" sz="2000" dirty="0"/>
          </a:p>
          <a:p>
            <a:r>
              <a:rPr lang="en-US" altLang="zh-CN" sz="2000" i="1" dirty="0" smtClean="0"/>
              <a:t>           x</a:t>
            </a:r>
            <a:r>
              <a:rPr lang="en-US" altLang="zh-CN" sz="2000" i="1" baseline="-25000" dirty="0" smtClean="0"/>
              <a:t>i</a:t>
            </a:r>
            <a:r>
              <a:rPr lang="zh-CN" altLang="zh-CN" sz="2000" i="1" dirty="0"/>
              <a:t>—</a:t>
            </a:r>
            <a:r>
              <a:rPr lang="zh-CN" altLang="zh-CN" sz="2000" dirty="0"/>
              <a:t>各单位的变量</a:t>
            </a:r>
            <a:r>
              <a:rPr lang="zh-CN" altLang="zh-CN" sz="2000" dirty="0" smtClean="0"/>
              <a:t>值</a:t>
            </a:r>
            <a:endParaRPr lang="zh-CN" altLang="zh-CN" sz="2000" dirty="0"/>
          </a:p>
          <a:p>
            <a:r>
              <a:rPr lang="en-US" altLang="zh-CN" sz="2000" i="1" dirty="0" smtClean="0"/>
              <a:t>           n</a:t>
            </a:r>
            <a:r>
              <a:rPr lang="zh-CN" altLang="zh-CN" sz="2000" i="1" dirty="0"/>
              <a:t>—</a:t>
            </a:r>
            <a:r>
              <a:rPr lang="zh-CN" altLang="zh-CN" sz="2000" dirty="0"/>
              <a:t>变量值</a:t>
            </a:r>
            <a:r>
              <a:rPr lang="zh-CN" altLang="zh-CN" sz="2000" dirty="0" smtClean="0"/>
              <a:t>个数</a:t>
            </a:r>
            <a:endParaRPr lang="zh-CN" altLang="zh-CN" sz="2000" dirty="0"/>
          </a:p>
          <a:p>
            <a:r>
              <a:rPr lang="en-US" altLang="zh-CN" sz="2000" dirty="0" smtClean="0"/>
              <a:t>          </a:t>
            </a:r>
            <a:r>
              <a:rPr lang="zh-CN" altLang="zh-CN" sz="2000" dirty="0" smtClean="0"/>
              <a:t>∑—</a:t>
            </a:r>
            <a:r>
              <a:rPr lang="zh-CN" altLang="zh-CN" sz="2000" dirty="0"/>
              <a:t>求和</a:t>
            </a:r>
            <a:r>
              <a:rPr lang="zh-CN" altLang="zh-CN" sz="2000" dirty="0" smtClean="0"/>
              <a:t>符号</a:t>
            </a:r>
            <a:endParaRPr lang="zh-CN" altLang="zh-CN" dirty="0"/>
          </a:p>
          <a:p>
            <a:pPr>
              <a:defRPr/>
            </a:pPr>
            <a:endParaRPr lang="en-US" altLang="zh-CN" dirty="0" smtClean="0">
              <a:effectLst>
                <a:outerShdw blurRad="38100" dist="38100" dir="2700000" algn="tl">
                  <a:srgbClr val="C0C0C0"/>
                </a:outerShdw>
              </a:effectLst>
              <a:latin typeface="楷体_GB2312" pitchFamily="49" charset="-122"/>
              <a:ea typeface="楷体_GB2312" pitchFamily="49" charset="-122"/>
            </a:endParaRPr>
          </a:p>
          <a:p>
            <a:pPr>
              <a:defRPr/>
            </a:pP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endParaRPr lang="zh-CN" altLang="en-US" sz="2000" dirty="0">
              <a:effectLst>
                <a:outerShdw blurRad="38100" dist="38100" dir="2700000" algn="tl">
                  <a:srgbClr val="C0C0C0"/>
                </a:outerShdw>
              </a:effectLst>
              <a:latin typeface="楷体" pitchFamily="49" charset="-122"/>
              <a:ea typeface="楷体_GB2312"/>
            </a:endParaRPr>
          </a:p>
        </p:txBody>
      </p:sp>
      <p:sp>
        <p:nvSpPr>
          <p:cNvPr id="2" name="矩形 1"/>
          <p:cNvSpPr/>
          <p:nvPr/>
        </p:nvSpPr>
        <p:spPr>
          <a:xfrm>
            <a:off x="1060207" y="2374652"/>
            <a:ext cx="1896673" cy="461665"/>
          </a:xfrm>
          <a:prstGeom prst="rect">
            <a:avLst/>
          </a:prstGeom>
        </p:spPr>
        <p:txBody>
          <a:bodyPr wrap="none">
            <a:spAutoFit/>
          </a:bodyPr>
          <a:lstStyle/>
          <a:p>
            <a:r>
              <a:rPr lang="zh-CN" altLang="zh-CN" dirty="0"/>
              <a:t>算术平均数</a:t>
            </a:r>
            <a:r>
              <a:rPr lang="en-US" altLang="zh-CN" dirty="0"/>
              <a:t>=</a:t>
            </a:r>
            <a:endParaRPr lang="zh-CN" altLang="en-US" dirty="0"/>
          </a:p>
        </p:txBody>
      </p:sp>
      <p:sp>
        <p:nvSpPr>
          <p:cNvPr id="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xmlns="" val="1996158385"/>
              </p:ext>
            </p:extLst>
          </p:nvPr>
        </p:nvGraphicFramePr>
        <p:xfrm>
          <a:off x="3072004" y="2219999"/>
          <a:ext cx="1524417" cy="770970"/>
        </p:xfrm>
        <a:graphic>
          <a:graphicData uri="http://schemas.openxmlformats.org/presentationml/2006/ole">
            <p:oleObj spid="_x0000_s8267" name="公式" r:id="rId3" imgW="825858" imgH="419282" progId="Equation.3">
              <p:embed/>
            </p:oleObj>
          </a:graphicData>
        </a:graphic>
      </p:graphicFrame>
      <p:sp>
        <p:nvSpPr>
          <p:cNvPr id="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xmlns="" val="2291833684"/>
              </p:ext>
            </p:extLst>
          </p:nvPr>
        </p:nvGraphicFramePr>
        <p:xfrm>
          <a:off x="1187530" y="3280209"/>
          <a:ext cx="5184720" cy="1212255"/>
        </p:xfrm>
        <a:graphic>
          <a:graphicData uri="http://schemas.openxmlformats.org/presentationml/2006/ole">
            <p:oleObj spid="_x0000_s8268" name="公式" r:id="rId4" imgW="2374900" imgH="622300" progId="Equation.3">
              <p:embed/>
            </p:oleObj>
          </a:graphicData>
        </a:graphic>
      </p:graphicFrame>
      <p:sp>
        <p:nvSpPr>
          <p:cNvPr id="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nvGraphicFramePr>
        <p:xfrm>
          <a:off x="0" y="0"/>
          <a:ext cx="133350" cy="200025"/>
        </p:xfrm>
        <a:graphic>
          <a:graphicData uri="http://schemas.openxmlformats.org/presentationml/2006/ole">
            <p:oleObj spid="_x0000_s8269" name="公式" r:id="rId5" imgW="126945" imgH="215806" progId="Equation.3">
              <p:embed/>
            </p:oleObj>
          </a:graphicData>
        </a:graphic>
      </p:graphicFrame>
      <p:sp>
        <p:nvSpPr>
          <p:cNvPr id="11" name="Rectangle 1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nvGraphicFramePr>
        <p:xfrm>
          <a:off x="152400" y="152400"/>
          <a:ext cx="133350" cy="200025"/>
        </p:xfrm>
        <a:graphic>
          <a:graphicData uri="http://schemas.openxmlformats.org/presentationml/2006/ole">
            <p:oleObj spid="_x0000_s8270" name="公式" r:id="rId6" imgW="126945" imgH="215806" progId="Equation.3">
              <p:embed/>
            </p:oleObj>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xmlns="" val="2619427698"/>
              </p:ext>
            </p:extLst>
          </p:nvPr>
        </p:nvGraphicFramePr>
        <p:xfrm>
          <a:off x="1091448" y="4797190"/>
          <a:ext cx="288040" cy="288040"/>
        </p:xfrm>
        <a:graphic>
          <a:graphicData uri="http://schemas.openxmlformats.org/presentationml/2006/ole">
            <p:oleObj spid="_x0000_s8271" name="公式" r:id="rId7" imgW="152280" imgH="152280" progId="Equation.3">
              <p:embed/>
            </p:oleObj>
          </a:graphicData>
        </a:graphic>
      </p:graphicFrame>
      <p:sp>
        <p:nvSpPr>
          <p:cNvPr id="14" name="矩形 13"/>
          <p:cNvSpPr/>
          <p:nvPr/>
        </p:nvSpPr>
        <p:spPr>
          <a:xfrm>
            <a:off x="6876319" y="3891152"/>
            <a:ext cx="1005403" cy="461665"/>
          </a:xfrm>
          <a:prstGeom prst="rect">
            <a:avLst/>
          </a:prstGeom>
        </p:spPr>
        <p:txBody>
          <a:bodyPr wrap="none">
            <a:spAutoFit/>
          </a:bodyPr>
          <a:lstStyle/>
          <a:p>
            <a:r>
              <a:rPr lang="en-US" altLang="zh-CN" dirty="0"/>
              <a:t> (4.10)</a:t>
            </a:r>
            <a:endParaRPr lang="zh-CN" altLang="zh-CN" dirty="0"/>
          </a:p>
        </p:txBody>
      </p:sp>
      <p:sp>
        <p:nvSpPr>
          <p:cNvPr id="15" name="矩形 14"/>
          <p:cNvSpPr/>
          <p:nvPr/>
        </p:nvSpPr>
        <p:spPr>
          <a:xfrm>
            <a:off x="552365" y="719373"/>
            <a:ext cx="7561050" cy="461665"/>
          </a:xfrm>
          <a:prstGeom prst="rect">
            <a:avLst/>
          </a:prstGeom>
        </p:spPr>
        <p:txBody>
          <a:bodyPr wrap="square">
            <a:spAutoFit/>
          </a:bodyPr>
          <a:lstStyle/>
          <a:p>
            <a:pPr algn="ctr">
              <a:defRPr/>
            </a:pPr>
            <a:r>
              <a:rPr lang="en-US" altLang="zh-CN" dirty="0" smtClean="0">
                <a:latin typeface="楷体_GB2312" pitchFamily="49" charset="-122"/>
                <a:ea typeface="楷体_GB2312" pitchFamily="49" charset="-122"/>
              </a:rPr>
              <a:t>4.2 </a:t>
            </a:r>
            <a:r>
              <a:rPr lang="zh-CN" altLang="en-US" dirty="0" smtClean="0">
                <a:latin typeface="楷体_GB2312" pitchFamily="49" charset="-122"/>
                <a:ea typeface="楷体_GB2312" pitchFamily="49" charset="-122"/>
              </a:rPr>
              <a:t>数据分布</a:t>
            </a:r>
            <a:r>
              <a:rPr lang="zh-CN" altLang="en-US" dirty="0">
                <a:latin typeface="楷体_GB2312" pitchFamily="49" charset="-122"/>
                <a:ea typeface="楷体_GB2312" pitchFamily="49" charset="-122"/>
              </a:rPr>
              <a:t>集中程度的描述指标</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平均指标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6" name="矩形 15"/>
          <p:cNvSpPr/>
          <p:nvPr/>
        </p:nvSpPr>
        <p:spPr>
          <a:xfrm>
            <a:off x="670879" y="1181039"/>
            <a:ext cx="7961945" cy="707886"/>
          </a:xfrm>
          <a:prstGeom prst="rect">
            <a:avLst/>
          </a:prstGeom>
        </p:spPr>
        <p:txBody>
          <a:bodyPr wrap="square">
            <a:spAutoFit/>
          </a:bodyPr>
          <a:lstStyle/>
          <a:p>
            <a:pPr algn="ctr" eaLnBrk="1" hangingPunct="1"/>
            <a:r>
              <a:rPr lang="en-US" altLang="zh-CN" sz="2000" b="1" i="1" dirty="0">
                <a:solidFill>
                  <a:srgbClr val="008000"/>
                </a:solidFill>
                <a:latin typeface="楷体_GB2312" pitchFamily="49" charset="-122"/>
                <a:ea typeface="楷体_GB2312" pitchFamily="49" charset="-122"/>
              </a:rPr>
              <a:t>Section 2 </a:t>
            </a:r>
            <a:r>
              <a:rPr lang="en-US" altLang="zh-CN" sz="2000" b="1" i="1" dirty="0" smtClean="0">
                <a:solidFill>
                  <a:srgbClr val="008000"/>
                </a:solidFill>
                <a:latin typeface="楷体_GB2312" pitchFamily="49" charset="-122"/>
                <a:ea typeface="楷体_GB2312" pitchFamily="49" charset="-122"/>
              </a:rPr>
              <a:t>Concentration Index of </a:t>
            </a:r>
            <a:r>
              <a:rPr lang="en-US" altLang="zh-CN" sz="2000" b="1" i="1" dirty="0">
                <a:solidFill>
                  <a:srgbClr val="008000"/>
                </a:solidFill>
                <a:latin typeface="楷体_GB2312" pitchFamily="49" charset="-122"/>
                <a:ea typeface="楷体_GB2312" pitchFamily="49" charset="-122"/>
              </a:rPr>
              <a:t>Data </a:t>
            </a:r>
            <a:r>
              <a:rPr lang="en-US" altLang="zh-CN" sz="2000" b="1" i="1" dirty="0" smtClean="0">
                <a:solidFill>
                  <a:srgbClr val="008000"/>
                </a:solidFill>
                <a:latin typeface="楷体_GB2312" pitchFamily="49" charset="-122"/>
                <a:ea typeface="楷体_GB2312" pitchFamily="49" charset="-122"/>
              </a:rPr>
              <a:t>Distribution ——Average Index</a:t>
            </a:r>
            <a:endParaRPr lang="en-US" altLang="zh-CN" sz="2000" b="1" i="1" dirty="0">
              <a:solidFill>
                <a:srgbClr val="008000"/>
              </a:solidFill>
              <a:latin typeface="楷体_GB2312" pitchFamily="49" charset="-122"/>
              <a:ea typeface="楷体_GB2312" pitchFamily="49" charset="-122"/>
            </a:endParaRPr>
          </a:p>
        </p:txBody>
      </p:sp>
      <p:sp>
        <p:nvSpPr>
          <p:cNvPr id="17" name="矩形 16"/>
          <p:cNvSpPr/>
          <p:nvPr/>
        </p:nvSpPr>
        <p:spPr>
          <a:xfrm>
            <a:off x="582168" y="1774487"/>
            <a:ext cx="7878371" cy="461665"/>
          </a:xfrm>
          <a:prstGeom prst="rect">
            <a:avLst/>
          </a:prstGeom>
        </p:spPr>
        <p:txBody>
          <a:bodyPr wrap="square">
            <a:spAutoFit/>
          </a:bodyPr>
          <a:lstStyle/>
          <a:p>
            <a:r>
              <a:rPr lang="en-US" altLang="zh-CN" dirty="0"/>
              <a:t>4.2.1  </a:t>
            </a:r>
            <a:r>
              <a:rPr lang="zh-CN" altLang="en-US" dirty="0"/>
              <a:t>算术平均数（</a:t>
            </a:r>
            <a:r>
              <a:rPr lang="en-US" altLang="zh-CN" dirty="0"/>
              <a:t>Arithmetical </a:t>
            </a:r>
            <a:r>
              <a:rPr lang="en-US" altLang="zh-CN" dirty="0" smtClean="0"/>
              <a:t>Mean </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7</a:t>
            </a:fld>
            <a:r>
              <a:rPr lang="en-US" altLang="zh-CN" sz="800">
                <a:solidFill>
                  <a:schemeClr val="bg1"/>
                </a:solidFill>
              </a:rPr>
              <a:t> ]</a:t>
            </a:r>
          </a:p>
        </p:txBody>
      </p:sp>
      <p:sp>
        <p:nvSpPr>
          <p:cNvPr id="6" name="Text Box 11"/>
          <p:cNvSpPr txBox="1">
            <a:spLocks noChangeArrowheads="1"/>
          </p:cNvSpPr>
          <p:nvPr/>
        </p:nvSpPr>
        <p:spPr bwMode="auto">
          <a:xfrm>
            <a:off x="50332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4.2.1  </a:t>
            </a:r>
            <a:r>
              <a:rPr lang="zh-CN" altLang="en-US" dirty="0">
                <a:latin typeface="楷体_GB2312" pitchFamily="49" charset="-122"/>
                <a:ea typeface="楷体_GB2312" pitchFamily="49" charset="-122"/>
              </a:rPr>
              <a:t>算术平均数（</a:t>
            </a:r>
            <a:r>
              <a:rPr lang="en-US" altLang="zh-CN" dirty="0">
                <a:latin typeface="楷体_GB2312" pitchFamily="49" charset="-122"/>
                <a:ea typeface="楷体_GB2312" pitchFamily="49" charset="-122"/>
              </a:rPr>
              <a:t>Arithmetical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94582" y="2060810"/>
            <a:ext cx="8642350" cy="4001095"/>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加权</a:t>
            </a:r>
            <a:r>
              <a:rPr lang="zh-CN" altLang="en-US" dirty="0">
                <a:effectLst>
                  <a:outerShdw blurRad="38100" dist="38100" dir="2700000" algn="tl">
                    <a:srgbClr val="C0C0C0"/>
                  </a:outerShdw>
                </a:effectLst>
                <a:latin typeface="楷体_GB2312" pitchFamily="49" charset="-122"/>
                <a:ea typeface="楷体_GB2312" pitchFamily="49" charset="-122"/>
              </a:rPr>
              <a:t>算术平均数（</a:t>
            </a:r>
            <a:r>
              <a:rPr lang="en-US" altLang="zh-CN" dirty="0">
                <a:effectLst>
                  <a:outerShdw blurRad="38100" dist="38100" dir="2700000" algn="tl">
                    <a:srgbClr val="C0C0C0"/>
                  </a:outerShdw>
                </a:effectLst>
                <a:latin typeface="楷体_GB2312" pitchFamily="49" charset="-122"/>
                <a:ea typeface="楷体_GB2312" pitchFamily="49" charset="-122"/>
              </a:rPr>
              <a:t>Weighted Mean</a:t>
            </a:r>
            <a:r>
              <a:rPr lang="zh-CN" altLang="en-US" dirty="0" smtClean="0">
                <a:effectLst>
                  <a:outerShdw blurRad="38100" dist="38100" dir="2700000" algn="tl">
                    <a:srgbClr val="C0C0C0"/>
                  </a:outerShdw>
                </a:effectLst>
                <a:latin typeface="楷体_GB2312" pitchFamily="49" charset="-122"/>
                <a:ea typeface="楷体_GB2312" pitchFamily="49" charset="-122"/>
              </a:rPr>
              <a:t>）</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endParaRPr lang="en-US" altLang="zh-CN" sz="2000" dirty="0">
              <a:latin typeface="楷体" pitchFamily="49" charset="-122"/>
              <a:ea typeface="楷体_GB2312"/>
            </a:endParaRPr>
          </a:p>
          <a:p>
            <a:pPr>
              <a:defRPr/>
            </a:pPr>
            <a:endParaRPr lang="en-US" altLang="zh-CN" sz="2000" dirty="0" smtClean="0">
              <a:effectLst>
                <a:outerShdw blurRad="38100" dist="38100" dir="2700000" algn="tl">
                  <a:srgbClr val="C0C0C0"/>
                </a:outerShdw>
              </a:effectLst>
              <a:latin typeface="楷体" pitchFamily="49" charset="-122"/>
              <a:ea typeface="楷体_GB2312"/>
            </a:endParaRPr>
          </a:p>
          <a:p>
            <a:pPr>
              <a:defRPr/>
            </a:pPr>
            <a:endParaRPr lang="en-US" altLang="zh-CN" sz="2000" dirty="0">
              <a:effectLst>
                <a:outerShdw blurRad="38100" dist="38100" dir="2700000" algn="tl">
                  <a:srgbClr val="C0C0C0"/>
                </a:outerShdw>
              </a:effectLst>
              <a:latin typeface="楷体" pitchFamily="49" charset="-122"/>
              <a:ea typeface="楷体_GB2312"/>
            </a:endParaRPr>
          </a:p>
          <a:p>
            <a:r>
              <a:rPr lang="zh-CN" altLang="zh-CN" sz="2000" dirty="0"/>
              <a:t>式中</a:t>
            </a:r>
            <a:r>
              <a:rPr lang="zh-CN" altLang="zh-CN" sz="2000" dirty="0" smtClean="0"/>
              <a:t>：</a:t>
            </a:r>
            <a:r>
              <a:rPr lang="en-US" altLang="zh-CN" sz="2000" dirty="0" smtClean="0"/>
              <a:t>   </a:t>
            </a:r>
            <a:r>
              <a:rPr lang="zh-CN" altLang="zh-CN" sz="2000" dirty="0"/>
              <a:t>—算术平均数；</a:t>
            </a:r>
          </a:p>
          <a:p>
            <a:r>
              <a:rPr lang="en-US" altLang="zh-CN" sz="2000" i="1" dirty="0" smtClean="0"/>
              <a:t>           x</a:t>
            </a:r>
            <a:r>
              <a:rPr lang="en-US" altLang="zh-CN" sz="2000" i="1" baseline="-25000" dirty="0" smtClean="0"/>
              <a:t>i</a:t>
            </a:r>
            <a:r>
              <a:rPr lang="zh-CN" altLang="zh-CN" sz="2000" i="1" dirty="0"/>
              <a:t>—</a:t>
            </a:r>
            <a:r>
              <a:rPr lang="zh-CN" altLang="zh-CN" sz="2000" dirty="0"/>
              <a:t>各组的变量值</a:t>
            </a:r>
            <a:r>
              <a:rPr lang="zh-CN" altLang="zh-CN" sz="2000" dirty="0" smtClean="0"/>
              <a:t>，在</a:t>
            </a:r>
            <a:r>
              <a:rPr lang="zh-CN" altLang="zh-CN" sz="2000" dirty="0"/>
              <a:t>组距数列情况下是各组的组中值；</a:t>
            </a:r>
          </a:p>
          <a:p>
            <a:r>
              <a:rPr lang="en-US" altLang="zh-CN" sz="2000" i="1" dirty="0" smtClean="0"/>
              <a:t>           f</a:t>
            </a:r>
            <a:r>
              <a:rPr lang="en-US" altLang="zh-CN" sz="2000" i="1" baseline="-25000" dirty="0" smtClean="0"/>
              <a:t>i</a:t>
            </a:r>
            <a:r>
              <a:rPr lang="zh-CN" altLang="zh-CN" sz="2000" i="1" dirty="0"/>
              <a:t>—</a:t>
            </a:r>
            <a:r>
              <a:rPr lang="zh-CN" altLang="zh-CN" sz="2000" dirty="0"/>
              <a:t>各变量值的权数；</a:t>
            </a:r>
          </a:p>
          <a:p>
            <a:r>
              <a:rPr lang="en-US" altLang="zh-CN" sz="2000" i="1" dirty="0" smtClean="0"/>
              <a:t>          k</a:t>
            </a:r>
            <a:r>
              <a:rPr lang="zh-CN" altLang="zh-CN" sz="2000" dirty="0"/>
              <a:t>—变量数列的组数。</a:t>
            </a:r>
          </a:p>
          <a:p>
            <a:pPr>
              <a:defRPr/>
            </a:pPr>
            <a:endParaRPr lang="zh-CN" altLang="en-US" sz="2000" dirty="0">
              <a:effectLst>
                <a:outerShdw blurRad="38100" dist="38100" dir="2700000" algn="tl">
                  <a:srgbClr val="C0C0C0"/>
                </a:outerShdw>
              </a:effectLst>
              <a:latin typeface="楷体" pitchFamily="49" charset="-122"/>
              <a:ea typeface="楷体_GB2312"/>
            </a:endParaRPr>
          </a:p>
        </p:txBody>
      </p:sp>
      <p:graphicFrame>
        <p:nvGraphicFramePr>
          <p:cNvPr id="2" name="对象 1"/>
          <p:cNvGraphicFramePr>
            <a:graphicFrameLocks noChangeAspect="1"/>
          </p:cNvGraphicFramePr>
          <p:nvPr>
            <p:extLst>
              <p:ext uri="{D42A27DB-BD31-4B8C-83A1-F6EECF244321}">
                <p14:modId xmlns:p14="http://schemas.microsoft.com/office/powerpoint/2010/main" xmlns="" val="1385340163"/>
              </p:ext>
            </p:extLst>
          </p:nvPr>
        </p:nvGraphicFramePr>
        <p:xfrm>
          <a:off x="1187530" y="3916894"/>
          <a:ext cx="288925" cy="288925"/>
        </p:xfrm>
        <a:graphic>
          <a:graphicData uri="http://schemas.openxmlformats.org/presentationml/2006/ole">
            <p:oleObj spid="_x0000_s9252" name="公式" r:id="rId3" imgW="152268" imgH="152268" progId="Equation.3">
              <p:embed/>
            </p:oleObj>
          </a:graphicData>
        </a:graphic>
      </p:graphicFrame>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xmlns="" val="3375478173"/>
              </p:ext>
            </p:extLst>
          </p:nvPr>
        </p:nvGraphicFramePr>
        <p:xfrm>
          <a:off x="1259540" y="2348850"/>
          <a:ext cx="4752660" cy="1608593"/>
        </p:xfrm>
        <a:graphic>
          <a:graphicData uri="http://schemas.openxmlformats.org/presentationml/2006/ole">
            <p:oleObj spid="_x0000_s9253" name="公式" r:id="rId4" imgW="2476500" imgH="838200" progId="Equation.3">
              <p:embed/>
            </p:oleObj>
          </a:graphicData>
        </a:graphic>
      </p:graphicFrame>
      <p:sp>
        <p:nvSpPr>
          <p:cNvPr id="5" name="矩形 4"/>
          <p:cNvSpPr/>
          <p:nvPr/>
        </p:nvSpPr>
        <p:spPr>
          <a:xfrm>
            <a:off x="6516270" y="2967335"/>
            <a:ext cx="917046" cy="461665"/>
          </a:xfrm>
          <a:prstGeom prst="rect">
            <a:avLst/>
          </a:prstGeom>
        </p:spPr>
        <p:txBody>
          <a:bodyPr wrap="none">
            <a:spAutoFit/>
          </a:bodyPr>
          <a:lstStyle/>
          <a:p>
            <a:r>
              <a:rPr lang="en-US" altLang="zh-CN" dirty="0"/>
              <a:t>(4.11)</a:t>
            </a:r>
            <a:endParaRPr lang="zh-CN" altLang="zh-C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8</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4.2.1  </a:t>
            </a:r>
            <a:r>
              <a:rPr lang="zh-CN" altLang="en-US" dirty="0">
                <a:latin typeface="楷体_GB2312" pitchFamily="49" charset="-122"/>
                <a:ea typeface="楷体_GB2312" pitchFamily="49" charset="-122"/>
              </a:rPr>
              <a:t>算术平均数（</a:t>
            </a:r>
            <a:r>
              <a:rPr lang="en-US" altLang="zh-CN" dirty="0">
                <a:latin typeface="楷体_GB2312" pitchFamily="49" charset="-122"/>
                <a:ea typeface="楷体_GB2312" pitchFamily="49" charset="-122"/>
              </a:rPr>
              <a:t>Arithmetical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矩形 4"/>
          <p:cNvSpPr/>
          <p:nvPr/>
        </p:nvSpPr>
        <p:spPr>
          <a:xfrm>
            <a:off x="523876" y="1988801"/>
            <a:ext cx="8296714" cy="461665"/>
          </a:xfrm>
          <a:prstGeom prst="rect">
            <a:avLst/>
          </a:prstGeom>
        </p:spPr>
        <p:txBody>
          <a:bodyPr wrap="square">
            <a:spAutoFit/>
          </a:bodyPr>
          <a:lstStyle/>
          <a:p>
            <a:r>
              <a:rPr lang="zh-CN" altLang="zh-CN" b="1" dirty="0"/>
              <a:t>例</a:t>
            </a:r>
            <a:r>
              <a:rPr lang="en-US" altLang="zh-CN" b="1" dirty="0"/>
              <a:t> 4-6</a:t>
            </a:r>
            <a:r>
              <a:rPr lang="en-US" altLang="zh-CN" dirty="0"/>
              <a:t>  </a:t>
            </a:r>
            <a:r>
              <a:rPr lang="zh-CN" altLang="zh-CN" dirty="0"/>
              <a:t>某企业</a:t>
            </a:r>
            <a:r>
              <a:rPr lang="en-US" altLang="zh-CN" dirty="0"/>
              <a:t>200</a:t>
            </a:r>
            <a:r>
              <a:rPr lang="zh-CN" altLang="zh-CN" dirty="0"/>
              <a:t>名工人，其月工资分组资料见表</a:t>
            </a:r>
            <a:r>
              <a:rPr lang="en-US" altLang="zh-CN" dirty="0"/>
              <a:t>4-3</a:t>
            </a:r>
            <a:r>
              <a:rPr lang="zh-CN" altLang="zh-CN" dirty="0"/>
              <a:t>。</a:t>
            </a:r>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xmlns="" val="127717187"/>
              </p:ext>
            </p:extLst>
          </p:nvPr>
        </p:nvGraphicFramePr>
        <p:xfrm>
          <a:off x="899490" y="2564880"/>
          <a:ext cx="6696930" cy="2784360"/>
        </p:xfrm>
        <a:graphic>
          <a:graphicData uri="http://schemas.openxmlformats.org/drawingml/2006/table">
            <a:tbl>
              <a:tblPr>
                <a:tableStyleId>{E8B1032C-EA38-4F05-BA0D-38AFFFC7BED3}</a:tableStyleId>
              </a:tblPr>
              <a:tblGrid>
                <a:gridCol w="1310418"/>
                <a:gridCol w="1310418"/>
                <a:gridCol w="1310418"/>
                <a:gridCol w="1366983"/>
                <a:gridCol w="1398693"/>
              </a:tblGrid>
              <a:tr h="864120">
                <a:tc>
                  <a:txBody>
                    <a:bodyPr/>
                    <a:lstStyle/>
                    <a:p>
                      <a:pPr algn="ctr">
                        <a:lnSpc>
                          <a:spcPct val="150000"/>
                        </a:lnSpc>
                        <a:spcAft>
                          <a:spcPts val="0"/>
                        </a:spcAft>
                      </a:pPr>
                      <a:r>
                        <a:rPr lang="zh-CN" sz="1400" kern="100" dirty="0">
                          <a:effectLst/>
                        </a:rPr>
                        <a:t>月工资</a:t>
                      </a:r>
                      <a:r>
                        <a:rPr lang="en-US" sz="1400" kern="100" dirty="0">
                          <a:effectLst/>
                        </a:rPr>
                        <a:t>/</a:t>
                      </a:r>
                      <a:r>
                        <a:rPr lang="zh-CN" sz="1400" kern="100" dirty="0">
                          <a:effectLst/>
                        </a:rPr>
                        <a:t>元</a:t>
                      </a:r>
                      <a:endParaRPr lang="zh-CN" sz="1100" kern="100" dirty="0">
                        <a:effectLst/>
                      </a:endParaRPr>
                    </a:p>
                    <a:p>
                      <a:pPr algn="ctr">
                        <a:lnSpc>
                          <a:spcPct val="150000"/>
                        </a:lnSpc>
                        <a:spcAft>
                          <a:spcPts val="0"/>
                        </a:spcAft>
                      </a:pPr>
                      <a:r>
                        <a:rPr lang="en-US" sz="1400" kern="100" dirty="0">
                          <a:effectLst/>
                        </a:rPr>
                        <a:t>x</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工人数</a:t>
                      </a:r>
                      <a:r>
                        <a:rPr lang="en-US" sz="1400" kern="100" dirty="0">
                          <a:effectLst/>
                        </a:rPr>
                        <a:t>/</a:t>
                      </a:r>
                      <a:r>
                        <a:rPr lang="zh-CN" sz="1400" kern="100" dirty="0">
                          <a:effectLst/>
                        </a:rPr>
                        <a:t>人</a:t>
                      </a:r>
                      <a:endParaRPr lang="zh-CN" sz="1100" kern="100" dirty="0">
                        <a:effectLst/>
                      </a:endParaRPr>
                    </a:p>
                    <a:p>
                      <a:pPr algn="ctr">
                        <a:lnSpc>
                          <a:spcPct val="150000"/>
                        </a:lnSpc>
                        <a:spcAft>
                          <a:spcPts val="0"/>
                        </a:spcAft>
                      </a:pPr>
                      <a:r>
                        <a:rPr lang="en-US" sz="1400" kern="100" dirty="0">
                          <a:effectLst/>
                        </a:rPr>
                        <a:t>f</a:t>
                      </a:r>
                      <a:r>
                        <a:rPr lang="en-US" sz="1400" kern="100" baseline="-25000" dirty="0">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a:effectLst/>
                        </a:rPr>
                        <a:t>工人数比重</a:t>
                      </a:r>
                      <a:r>
                        <a:rPr lang="en-US" sz="1400" kern="100">
                          <a:effectLst/>
                        </a:rPr>
                        <a:t>/%</a:t>
                      </a:r>
                      <a:endParaRPr lang="zh-CN" sz="1100" kern="100">
                        <a:effectLst/>
                      </a:endParaRPr>
                    </a:p>
                    <a:p>
                      <a:pPr algn="ctr">
                        <a:lnSpc>
                          <a:spcPct val="150000"/>
                        </a:lnSpc>
                        <a:spcAft>
                          <a:spcPts val="0"/>
                        </a:spcAft>
                      </a:pPr>
                      <a:r>
                        <a:rPr lang="en-US" sz="1400" kern="100">
                          <a:effectLst/>
                        </a:rPr>
                        <a:t>f</a:t>
                      </a:r>
                      <a:r>
                        <a:rPr lang="en-US" sz="1400" kern="100" baseline="-25000">
                          <a:effectLst/>
                        </a:rPr>
                        <a:t>i</a:t>
                      </a:r>
                      <a:r>
                        <a:rPr lang="en-US" sz="1400" kern="100">
                          <a:effectLst/>
                        </a:rPr>
                        <a:t> /</a:t>
                      </a:r>
                      <a:r>
                        <a:rPr lang="zh-CN" sz="1400" kern="100">
                          <a:effectLst/>
                        </a:rPr>
                        <a:t>∑</a:t>
                      </a:r>
                      <a:r>
                        <a:rPr lang="en-US" sz="1400" kern="100">
                          <a:effectLst/>
                        </a:rPr>
                        <a:t>f</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zh-CN" sz="1400" kern="100" dirty="0">
                          <a:effectLst/>
                        </a:rPr>
                        <a:t>工资总额</a:t>
                      </a:r>
                      <a:r>
                        <a:rPr lang="en-US" sz="1400" kern="100" dirty="0">
                          <a:effectLst/>
                        </a:rPr>
                        <a:t>/</a:t>
                      </a:r>
                      <a:r>
                        <a:rPr lang="zh-CN" sz="1400" kern="100" dirty="0">
                          <a:effectLst/>
                        </a:rPr>
                        <a:t>元</a:t>
                      </a:r>
                      <a:endParaRPr lang="zh-CN" sz="1100" kern="100" dirty="0">
                        <a:effectLst/>
                      </a:endParaRPr>
                    </a:p>
                    <a:p>
                      <a:pPr algn="ctr">
                        <a:lnSpc>
                          <a:spcPct val="150000"/>
                        </a:lnSpc>
                        <a:spcAft>
                          <a:spcPts val="0"/>
                        </a:spcAft>
                      </a:pPr>
                      <a:r>
                        <a:rPr lang="en-US" sz="1400" kern="100" dirty="0" err="1">
                          <a:effectLst/>
                        </a:rPr>
                        <a:t>x</a:t>
                      </a:r>
                      <a:r>
                        <a:rPr lang="en-US" sz="1400" kern="100" baseline="-25000" dirty="0" err="1">
                          <a:effectLst/>
                        </a:rPr>
                        <a:t>i</a:t>
                      </a:r>
                      <a:r>
                        <a:rPr lang="en-US" sz="1400" kern="100" dirty="0" err="1">
                          <a:effectLst/>
                        </a:rPr>
                        <a:t>f</a:t>
                      </a:r>
                      <a:r>
                        <a:rPr lang="en-US" sz="1400" kern="100" baseline="-25000" dirty="0" err="1">
                          <a:effectLst/>
                        </a:rPr>
                        <a:t>i</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endParaRPr lang="en-US" sz="1400" kern="100" dirty="0">
                        <a:effectLst/>
                        <a:latin typeface="Times New Roman"/>
                        <a:ea typeface="宋体"/>
                      </a:endParaRPr>
                    </a:p>
                  </a:txBody>
                  <a:tcPr marL="68580" marR="68580" marT="0" marB="0" anchor="ctr"/>
                </a:tc>
              </a:tr>
              <a:tr h="1464328">
                <a:tc>
                  <a:txBody>
                    <a:bodyPr/>
                    <a:lstStyle/>
                    <a:p>
                      <a:pPr algn="ctr">
                        <a:lnSpc>
                          <a:spcPct val="150000"/>
                        </a:lnSpc>
                        <a:spcAft>
                          <a:spcPts val="0"/>
                        </a:spcAft>
                      </a:pPr>
                      <a:r>
                        <a:rPr lang="en-US" sz="1400" kern="100">
                          <a:effectLst/>
                        </a:rPr>
                        <a:t>460</a:t>
                      </a:r>
                      <a:endParaRPr lang="zh-CN" sz="1100" kern="100">
                        <a:effectLst/>
                      </a:endParaRPr>
                    </a:p>
                    <a:p>
                      <a:pPr algn="ctr">
                        <a:lnSpc>
                          <a:spcPct val="150000"/>
                        </a:lnSpc>
                        <a:spcAft>
                          <a:spcPts val="0"/>
                        </a:spcAft>
                      </a:pPr>
                      <a:r>
                        <a:rPr lang="en-US" sz="1400" kern="100">
                          <a:effectLst/>
                        </a:rPr>
                        <a:t>520</a:t>
                      </a:r>
                      <a:endParaRPr lang="zh-CN" sz="1100" kern="100">
                        <a:effectLst/>
                      </a:endParaRPr>
                    </a:p>
                    <a:p>
                      <a:pPr algn="ctr">
                        <a:lnSpc>
                          <a:spcPct val="150000"/>
                        </a:lnSpc>
                        <a:spcAft>
                          <a:spcPts val="0"/>
                        </a:spcAft>
                      </a:pPr>
                      <a:r>
                        <a:rPr lang="en-US" sz="1400" kern="100">
                          <a:effectLst/>
                        </a:rPr>
                        <a:t>600</a:t>
                      </a:r>
                      <a:endParaRPr lang="zh-CN" sz="1100" kern="100">
                        <a:effectLst/>
                      </a:endParaRPr>
                    </a:p>
                    <a:p>
                      <a:pPr algn="ctr">
                        <a:lnSpc>
                          <a:spcPct val="150000"/>
                        </a:lnSpc>
                        <a:spcAft>
                          <a:spcPts val="0"/>
                        </a:spcAft>
                      </a:pPr>
                      <a:r>
                        <a:rPr lang="en-US" sz="1400" kern="100">
                          <a:effectLst/>
                        </a:rPr>
                        <a:t>700</a:t>
                      </a:r>
                      <a:endParaRPr lang="zh-CN" sz="1100" kern="100">
                        <a:effectLst/>
                      </a:endParaRPr>
                    </a:p>
                    <a:p>
                      <a:pPr algn="ctr">
                        <a:lnSpc>
                          <a:spcPct val="150000"/>
                        </a:lnSpc>
                        <a:spcAft>
                          <a:spcPts val="0"/>
                        </a:spcAft>
                      </a:pPr>
                      <a:r>
                        <a:rPr lang="en-US" sz="1400" kern="100">
                          <a:effectLst/>
                        </a:rPr>
                        <a:t>850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a:t>
                      </a:r>
                      <a:endParaRPr lang="zh-CN" sz="1100" kern="100" dirty="0">
                        <a:effectLst/>
                      </a:endParaRPr>
                    </a:p>
                    <a:p>
                      <a:pPr algn="ctr">
                        <a:lnSpc>
                          <a:spcPct val="150000"/>
                        </a:lnSpc>
                        <a:spcAft>
                          <a:spcPts val="0"/>
                        </a:spcAft>
                      </a:pPr>
                      <a:r>
                        <a:rPr lang="en-US" sz="1400" kern="100" dirty="0">
                          <a:effectLst/>
                        </a:rPr>
                        <a:t>50</a:t>
                      </a:r>
                      <a:endParaRPr lang="zh-CN" sz="1100" kern="100" dirty="0">
                        <a:effectLst/>
                      </a:endParaRPr>
                    </a:p>
                    <a:p>
                      <a:pPr algn="ctr">
                        <a:lnSpc>
                          <a:spcPct val="150000"/>
                        </a:lnSpc>
                        <a:spcAft>
                          <a:spcPts val="0"/>
                        </a:spcAft>
                      </a:pPr>
                      <a:r>
                        <a:rPr lang="en-US" sz="1400" kern="100" dirty="0">
                          <a:effectLst/>
                        </a:rPr>
                        <a:t>70</a:t>
                      </a:r>
                      <a:endParaRPr lang="zh-CN" sz="1100" kern="100" dirty="0">
                        <a:effectLst/>
                      </a:endParaRPr>
                    </a:p>
                    <a:p>
                      <a:pPr algn="ctr">
                        <a:lnSpc>
                          <a:spcPct val="150000"/>
                        </a:lnSpc>
                        <a:spcAft>
                          <a:spcPts val="0"/>
                        </a:spcAft>
                      </a:pPr>
                      <a:r>
                        <a:rPr lang="en-US" sz="1400" kern="100" dirty="0">
                          <a:effectLst/>
                        </a:rPr>
                        <a:t>50</a:t>
                      </a:r>
                      <a:endParaRPr lang="zh-CN" sz="1100" kern="100" dirty="0">
                        <a:effectLst/>
                      </a:endParaRPr>
                    </a:p>
                    <a:p>
                      <a:pPr algn="ctr">
                        <a:lnSpc>
                          <a:spcPct val="150000"/>
                        </a:lnSpc>
                        <a:spcAft>
                          <a:spcPts val="0"/>
                        </a:spcAft>
                      </a:pPr>
                      <a:r>
                        <a:rPr lang="en-US" sz="1400" kern="100" dirty="0">
                          <a:effectLst/>
                        </a:rPr>
                        <a:t>10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10</a:t>
                      </a:r>
                      <a:endParaRPr lang="zh-CN" sz="1100" kern="100">
                        <a:effectLst/>
                      </a:endParaRPr>
                    </a:p>
                    <a:p>
                      <a:pPr algn="ctr">
                        <a:lnSpc>
                          <a:spcPct val="150000"/>
                        </a:lnSpc>
                        <a:spcAft>
                          <a:spcPts val="0"/>
                        </a:spcAft>
                      </a:pPr>
                      <a:r>
                        <a:rPr lang="en-US" sz="1400" kern="100">
                          <a:effectLst/>
                        </a:rPr>
                        <a:t>25</a:t>
                      </a:r>
                      <a:endParaRPr lang="zh-CN" sz="1100" kern="100">
                        <a:effectLst/>
                      </a:endParaRPr>
                    </a:p>
                    <a:p>
                      <a:pPr algn="ctr">
                        <a:lnSpc>
                          <a:spcPct val="150000"/>
                        </a:lnSpc>
                        <a:spcAft>
                          <a:spcPts val="0"/>
                        </a:spcAft>
                      </a:pPr>
                      <a:r>
                        <a:rPr lang="en-US" sz="1400" kern="100">
                          <a:effectLst/>
                        </a:rPr>
                        <a:t>35</a:t>
                      </a:r>
                      <a:endParaRPr lang="zh-CN" sz="1100" kern="100">
                        <a:effectLst/>
                      </a:endParaRPr>
                    </a:p>
                    <a:p>
                      <a:pPr algn="ctr">
                        <a:lnSpc>
                          <a:spcPct val="150000"/>
                        </a:lnSpc>
                        <a:spcAft>
                          <a:spcPts val="0"/>
                        </a:spcAft>
                      </a:pPr>
                      <a:r>
                        <a:rPr lang="en-US" sz="1400" kern="100">
                          <a:effectLst/>
                        </a:rPr>
                        <a:t>25</a:t>
                      </a:r>
                      <a:endParaRPr lang="zh-CN" sz="1100" kern="100">
                        <a:effectLst/>
                      </a:endParaRPr>
                    </a:p>
                    <a:p>
                      <a:pPr algn="ctr">
                        <a:lnSpc>
                          <a:spcPct val="150000"/>
                        </a:lnSpc>
                        <a:spcAft>
                          <a:spcPts val="0"/>
                        </a:spcAft>
                      </a:pPr>
                      <a:r>
                        <a:rPr lang="en-US" sz="1400" kern="100">
                          <a:effectLst/>
                        </a:rPr>
                        <a:t>5</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9200</a:t>
                      </a:r>
                      <a:endParaRPr lang="zh-CN" sz="1100" kern="100" dirty="0">
                        <a:effectLst/>
                      </a:endParaRPr>
                    </a:p>
                    <a:p>
                      <a:pPr algn="ctr">
                        <a:lnSpc>
                          <a:spcPct val="150000"/>
                        </a:lnSpc>
                        <a:spcAft>
                          <a:spcPts val="0"/>
                        </a:spcAft>
                      </a:pPr>
                      <a:r>
                        <a:rPr lang="en-US" sz="1400" kern="100" dirty="0">
                          <a:effectLst/>
                        </a:rPr>
                        <a:t>2,6000</a:t>
                      </a:r>
                      <a:endParaRPr lang="zh-CN" sz="1100" kern="100" dirty="0">
                        <a:effectLst/>
                      </a:endParaRPr>
                    </a:p>
                    <a:p>
                      <a:pPr algn="ctr">
                        <a:lnSpc>
                          <a:spcPct val="150000"/>
                        </a:lnSpc>
                        <a:spcAft>
                          <a:spcPts val="0"/>
                        </a:spcAft>
                      </a:pPr>
                      <a:r>
                        <a:rPr lang="en-US" sz="1400" kern="100" dirty="0">
                          <a:effectLst/>
                        </a:rPr>
                        <a:t>4,2000</a:t>
                      </a:r>
                      <a:endParaRPr lang="zh-CN" sz="1100" kern="100" dirty="0">
                        <a:effectLst/>
                      </a:endParaRPr>
                    </a:p>
                    <a:p>
                      <a:pPr algn="ctr">
                        <a:lnSpc>
                          <a:spcPct val="150000"/>
                        </a:lnSpc>
                        <a:spcAft>
                          <a:spcPts val="0"/>
                        </a:spcAft>
                      </a:pPr>
                      <a:r>
                        <a:rPr lang="en-US" sz="1400" kern="100" dirty="0">
                          <a:effectLst/>
                        </a:rPr>
                        <a:t>3,5000</a:t>
                      </a:r>
                      <a:endParaRPr lang="zh-CN" sz="1100" kern="100" dirty="0">
                        <a:effectLst/>
                      </a:endParaRPr>
                    </a:p>
                    <a:p>
                      <a:pPr algn="ctr">
                        <a:lnSpc>
                          <a:spcPct val="150000"/>
                        </a:lnSpc>
                        <a:spcAft>
                          <a:spcPts val="0"/>
                        </a:spcAft>
                      </a:pPr>
                      <a:r>
                        <a:rPr lang="en-US" sz="1400" kern="100" dirty="0">
                          <a:effectLst/>
                        </a:rPr>
                        <a:t>8500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46.0</a:t>
                      </a:r>
                      <a:endParaRPr lang="zh-CN" sz="1100" kern="100" dirty="0">
                        <a:effectLst/>
                      </a:endParaRPr>
                    </a:p>
                    <a:p>
                      <a:pPr algn="ctr">
                        <a:lnSpc>
                          <a:spcPct val="150000"/>
                        </a:lnSpc>
                        <a:spcAft>
                          <a:spcPts val="0"/>
                        </a:spcAft>
                      </a:pPr>
                      <a:r>
                        <a:rPr lang="en-US" sz="1400" kern="100" dirty="0">
                          <a:effectLst/>
                        </a:rPr>
                        <a:t>130.0</a:t>
                      </a:r>
                      <a:endParaRPr lang="zh-CN" sz="1100" kern="100" dirty="0">
                        <a:effectLst/>
                      </a:endParaRPr>
                    </a:p>
                    <a:p>
                      <a:pPr algn="ctr">
                        <a:lnSpc>
                          <a:spcPct val="150000"/>
                        </a:lnSpc>
                        <a:spcAft>
                          <a:spcPts val="0"/>
                        </a:spcAft>
                      </a:pPr>
                      <a:r>
                        <a:rPr lang="en-US" sz="1400" kern="100" dirty="0">
                          <a:effectLst/>
                        </a:rPr>
                        <a:t>210.0</a:t>
                      </a:r>
                      <a:endParaRPr lang="zh-CN" sz="1100" kern="100" dirty="0">
                        <a:effectLst/>
                      </a:endParaRPr>
                    </a:p>
                    <a:p>
                      <a:pPr algn="ctr">
                        <a:lnSpc>
                          <a:spcPct val="150000"/>
                        </a:lnSpc>
                        <a:spcAft>
                          <a:spcPts val="0"/>
                        </a:spcAft>
                      </a:pPr>
                      <a:r>
                        <a:rPr lang="en-US" sz="1400" kern="100" dirty="0">
                          <a:effectLst/>
                        </a:rPr>
                        <a:t>175.0</a:t>
                      </a:r>
                      <a:endParaRPr lang="zh-CN" sz="1100" kern="100" dirty="0">
                        <a:effectLst/>
                      </a:endParaRPr>
                    </a:p>
                    <a:p>
                      <a:pPr algn="ctr">
                        <a:lnSpc>
                          <a:spcPct val="150000"/>
                        </a:lnSpc>
                        <a:spcAft>
                          <a:spcPts val="0"/>
                        </a:spcAft>
                      </a:pPr>
                      <a:r>
                        <a:rPr lang="en-US" sz="1400" kern="100" dirty="0">
                          <a:effectLst/>
                        </a:rPr>
                        <a:t>42.5</a:t>
                      </a:r>
                      <a:endParaRPr lang="zh-CN" sz="1100" kern="100" dirty="0">
                        <a:effectLst/>
                        <a:latin typeface="Times New Roman"/>
                        <a:ea typeface="宋体"/>
                      </a:endParaRPr>
                    </a:p>
                  </a:txBody>
                  <a:tcPr marL="68580" marR="68580" marT="0" marB="0" anchor="ctr"/>
                </a:tc>
              </a:tr>
              <a:tr h="263912">
                <a:tc>
                  <a:txBody>
                    <a:bodyPr/>
                    <a:lstStyle/>
                    <a:p>
                      <a:pPr algn="ctr">
                        <a:lnSpc>
                          <a:spcPct val="150000"/>
                        </a:lnSpc>
                        <a:spcAft>
                          <a:spcPts val="0"/>
                        </a:spcAft>
                      </a:pPr>
                      <a:r>
                        <a:rPr lang="zh-CN" sz="1400" kern="100" dirty="0">
                          <a:effectLst/>
                        </a:rPr>
                        <a:t>合计</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200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100</a:t>
                      </a:r>
                      <a:endParaRPr lang="zh-CN" sz="1100" kern="100" dirty="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a:effectLst/>
                        </a:rPr>
                        <a:t>120,700</a:t>
                      </a:r>
                      <a:endParaRPr lang="zh-CN" sz="1100" kern="100">
                        <a:effectLst/>
                        <a:latin typeface="Times New Roman"/>
                        <a:ea typeface="宋体"/>
                      </a:endParaRPr>
                    </a:p>
                  </a:txBody>
                  <a:tcPr marL="68580" marR="68580" marT="0" marB="0" anchor="ctr"/>
                </a:tc>
                <a:tc>
                  <a:txBody>
                    <a:bodyPr/>
                    <a:lstStyle/>
                    <a:p>
                      <a:pPr algn="ctr">
                        <a:lnSpc>
                          <a:spcPct val="150000"/>
                        </a:lnSpc>
                        <a:spcAft>
                          <a:spcPts val="0"/>
                        </a:spcAft>
                      </a:pPr>
                      <a:r>
                        <a:rPr lang="en-US" sz="1400" kern="100" dirty="0">
                          <a:effectLst/>
                        </a:rPr>
                        <a:t>603.5</a:t>
                      </a:r>
                      <a:endParaRPr lang="zh-CN" sz="1100" kern="100" dirty="0">
                        <a:effectLst/>
                        <a:latin typeface="Times New Roman"/>
                        <a:ea typeface="宋体"/>
                      </a:endParaRPr>
                    </a:p>
                  </a:txBody>
                  <a:tcPr marL="68580" marR="68580" marT="0" marB="0" anchor="ctr"/>
                </a:tc>
              </a:tr>
            </a:tbl>
          </a:graphicData>
        </a:graphic>
      </p:graphicFrame>
      <p:graphicFrame>
        <p:nvGraphicFramePr>
          <p:cNvPr id="9" name="对象 8"/>
          <p:cNvGraphicFramePr>
            <a:graphicFrameLocks noChangeAspect="1"/>
          </p:cNvGraphicFramePr>
          <p:nvPr>
            <p:extLst>
              <p:ext uri="{D42A27DB-BD31-4B8C-83A1-F6EECF244321}">
                <p14:modId xmlns:p14="http://schemas.microsoft.com/office/powerpoint/2010/main" xmlns="" val="1287460970"/>
              </p:ext>
            </p:extLst>
          </p:nvPr>
        </p:nvGraphicFramePr>
        <p:xfrm>
          <a:off x="6588280" y="2852920"/>
          <a:ext cx="647700" cy="447675"/>
        </p:xfrm>
        <a:graphic>
          <a:graphicData uri="http://schemas.openxmlformats.org/presentationml/2006/ole">
            <p:oleObj spid="_x0000_s56345" name="公式" r:id="rId3" imgW="647700" imgH="444500" progId="Equation.3">
              <p:embed/>
            </p:oleObj>
          </a:graphicData>
        </a:graphic>
      </p:graphicFrame>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xmlns="" val="3410174298"/>
              </p:ext>
            </p:extLst>
          </p:nvPr>
        </p:nvGraphicFramePr>
        <p:xfrm>
          <a:off x="4427980" y="5336897"/>
          <a:ext cx="2808390" cy="1254509"/>
        </p:xfrm>
        <a:graphic>
          <a:graphicData uri="http://schemas.openxmlformats.org/presentationml/2006/ole">
            <p:oleObj spid="_x0000_s56346" name="公式" r:id="rId4" imgW="1880416" imgH="838564" progId="Equation.3">
              <p:embed/>
            </p:oleObj>
          </a:graphicData>
        </a:graphic>
      </p:graphicFrame>
      <p:sp>
        <p:nvSpPr>
          <p:cNvPr id="12" name="矩形 11"/>
          <p:cNvSpPr/>
          <p:nvPr/>
        </p:nvSpPr>
        <p:spPr>
          <a:xfrm>
            <a:off x="683460" y="5733320"/>
            <a:ext cx="3570208" cy="461665"/>
          </a:xfrm>
          <a:prstGeom prst="rect">
            <a:avLst/>
          </a:prstGeom>
        </p:spPr>
        <p:txBody>
          <a:bodyPr wrap="none">
            <a:spAutoFit/>
          </a:bodyPr>
          <a:lstStyle/>
          <a:p>
            <a:r>
              <a:rPr lang="zh-CN" altLang="zh-CN" dirty="0"/>
              <a:t>该企业工人月平均工资为</a:t>
            </a:r>
          </a:p>
        </p:txBody>
      </p:sp>
      <p:sp>
        <p:nvSpPr>
          <p:cNvPr id="13" name="矩形 12"/>
          <p:cNvSpPr/>
          <p:nvPr/>
        </p:nvSpPr>
        <p:spPr>
          <a:xfrm>
            <a:off x="7010117" y="5733319"/>
            <a:ext cx="1281120" cy="400110"/>
          </a:xfrm>
          <a:prstGeom prst="rect">
            <a:avLst/>
          </a:prstGeom>
        </p:spPr>
        <p:txBody>
          <a:bodyPr wrap="none">
            <a:spAutoFit/>
          </a:bodyPr>
          <a:lstStyle/>
          <a:p>
            <a:r>
              <a:rPr lang="zh-CN" altLang="zh-CN" sz="2000" dirty="0"/>
              <a:t>（元</a:t>
            </a:r>
            <a:r>
              <a:rPr lang="en-US" altLang="zh-CN" sz="2000" dirty="0"/>
              <a:t>/</a:t>
            </a:r>
            <a:r>
              <a:rPr lang="zh-CN" altLang="zh-CN" sz="2000" dirty="0"/>
              <a:t>人）</a:t>
            </a:r>
            <a:endParaRPr lang="zh-CN" altLang="en-US" sz="2000" dirty="0"/>
          </a:p>
        </p:txBody>
      </p:sp>
    </p:spTree>
    <p:extLst>
      <p:ext uri="{BB962C8B-B14F-4D97-AF65-F5344CB8AC3E}">
        <p14:creationId xmlns:p14="http://schemas.microsoft.com/office/powerpoint/2010/main" xmlns="" val="3574179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宋体" pitchFamily="2" charset="-122"/>
              </a:defRPr>
            </a:lvl1pPr>
            <a:lvl2pPr marL="742950" indent="-285750" eaLnBrk="0" hangingPunct="0">
              <a:defRPr sz="2400">
                <a:solidFill>
                  <a:schemeClr val="tx1"/>
                </a:solidFill>
                <a:latin typeface="Times New Roman" pitchFamily="18" charset="0"/>
                <a:ea typeface="宋体" pitchFamily="2" charset="-122"/>
              </a:defRPr>
            </a:lvl2pPr>
            <a:lvl3pPr marL="1143000" indent="-228600" eaLnBrk="0" hangingPunct="0">
              <a:defRPr sz="2400">
                <a:solidFill>
                  <a:schemeClr val="tx1"/>
                </a:solidFill>
                <a:latin typeface="Times New Roman" pitchFamily="18" charset="0"/>
                <a:ea typeface="宋体" pitchFamily="2" charset="-122"/>
              </a:defRPr>
            </a:lvl3pPr>
            <a:lvl4pPr marL="1600200" indent="-228600" eaLnBrk="0" hangingPunct="0">
              <a:defRPr sz="2400">
                <a:solidFill>
                  <a:schemeClr val="tx1"/>
                </a:solidFill>
                <a:latin typeface="Times New Roman" pitchFamily="18" charset="0"/>
                <a:ea typeface="宋体" pitchFamily="2" charset="-122"/>
              </a:defRPr>
            </a:lvl4pPr>
            <a:lvl5pPr marL="2057400" indent="-228600" eaLnBrk="0" hangingPunct="0">
              <a:defRPr sz="2400">
                <a:solidFill>
                  <a:schemeClr val="tx1"/>
                </a:solidFill>
                <a:latin typeface="Times New Roman" pitchFamily="18" charset="0"/>
                <a:ea typeface="宋体" pitchFamily="2" charset="-122"/>
              </a:defRPr>
            </a:lvl5pPr>
            <a:lvl6pPr marL="2514600" indent="-228600" eaLnBrk="0" fontAlgn="base" hangingPunct="0">
              <a:spcBef>
                <a:spcPct val="50000"/>
              </a:spcBef>
              <a:spcAft>
                <a:spcPct val="0"/>
              </a:spcAft>
              <a:defRPr sz="2400">
                <a:solidFill>
                  <a:schemeClr val="tx1"/>
                </a:solidFill>
                <a:latin typeface="Times New Roman" pitchFamily="18" charset="0"/>
                <a:ea typeface="宋体" pitchFamily="2" charset="-122"/>
              </a:defRPr>
            </a:lvl6pPr>
            <a:lvl7pPr marL="2971800" indent="-228600" eaLnBrk="0" fontAlgn="base" hangingPunct="0">
              <a:spcBef>
                <a:spcPct val="50000"/>
              </a:spcBef>
              <a:spcAft>
                <a:spcPct val="0"/>
              </a:spcAft>
              <a:defRPr sz="2400">
                <a:solidFill>
                  <a:schemeClr val="tx1"/>
                </a:solidFill>
                <a:latin typeface="Times New Roman" pitchFamily="18" charset="0"/>
                <a:ea typeface="宋体" pitchFamily="2" charset="-122"/>
              </a:defRPr>
            </a:lvl7pPr>
            <a:lvl8pPr marL="3429000" indent="-228600" eaLnBrk="0" fontAlgn="base" hangingPunct="0">
              <a:spcBef>
                <a:spcPct val="50000"/>
              </a:spcBef>
              <a:spcAft>
                <a:spcPct val="0"/>
              </a:spcAft>
              <a:defRPr sz="2400">
                <a:solidFill>
                  <a:schemeClr val="tx1"/>
                </a:solidFill>
                <a:latin typeface="Times New Roman" pitchFamily="18" charset="0"/>
                <a:ea typeface="宋体" pitchFamily="2" charset="-122"/>
              </a:defRPr>
            </a:lvl8pPr>
            <a:lvl9pPr marL="3886200" indent="-228600" eaLnBrk="0" fontAlgn="base" hangingPunct="0">
              <a:spcBef>
                <a:spcPct val="50000"/>
              </a:spcBef>
              <a:spcAft>
                <a:spcPct val="0"/>
              </a:spcAft>
              <a:defRPr sz="2400">
                <a:solidFill>
                  <a:schemeClr val="tx1"/>
                </a:solidFill>
                <a:latin typeface="Times New Roman" pitchFamily="18" charset="0"/>
                <a:ea typeface="宋体" pitchFamily="2" charset="-122"/>
              </a:defRPr>
            </a:lvl9pPr>
          </a:lstStyle>
          <a:p>
            <a:pPr algn="r" eaLnBrk="1" hangingPunct="1"/>
            <a:r>
              <a:rPr lang="en-US" altLang="zh-CN" sz="800">
                <a:solidFill>
                  <a:schemeClr val="bg1"/>
                </a:solidFill>
              </a:rPr>
              <a:t>[ </a:t>
            </a:r>
            <a:fld id="{4DA63191-B0DA-41E9-A9CB-643DDC33F20F}" type="slidenum">
              <a:rPr lang="en-US" altLang="zh-CN" sz="800">
                <a:solidFill>
                  <a:schemeClr val="bg1"/>
                </a:solidFill>
              </a:rPr>
              <a:pPr algn="r" eaLnBrk="1" hangingPunct="1"/>
              <a:t>9</a:t>
            </a:fld>
            <a:r>
              <a:rPr lang="en-US" altLang="zh-CN" sz="800">
                <a:solidFill>
                  <a:schemeClr val="bg1"/>
                </a:solidFill>
              </a:rPr>
              <a:t> ]</a:t>
            </a:r>
          </a:p>
        </p:txBody>
      </p:sp>
      <p:sp>
        <p:nvSpPr>
          <p:cNvPr id="6" name="Text Box 11"/>
          <p:cNvSpPr txBox="1">
            <a:spLocks noChangeArrowheads="1"/>
          </p:cNvSpPr>
          <p:nvPr/>
        </p:nvSpPr>
        <p:spPr bwMode="auto">
          <a:xfrm>
            <a:off x="523876" y="1196690"/>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4.2.1  </a:t>
            </a:r>
            <a:r>
              <a:rPr lang="zh-CN" altLang="en-US" dirty="0">
                <a:latin typeface="楷体_GB2312" pitchFamily="49" charset="-122"/>
                <a:ea typeface="楷体_GB2312" pitchFamily="49" charset="-122"/>
              </a:rPr>
              <a:t>算术平均数（</a:t>
            </a:r>
            <a:r>
              <a:rPr lang="en-US" altLang="zh-CN" dirty="0">
                <a:latin typeface="楷体_GB2312" pitchFamily="49" charset="-122"/>
                <a:ea typeface="楷体_GB2312" pitchFamily="49" charset="-122"/>
              </a:rPr>
              <a:t>Arithmetical Mean</a:t>
            </a:r>
            <a:r>
              <a:rPr lang="zh-CN" altLang="en-US" dirty="0">
                <a:latin typeface="楷体_GB2312" pitchFamily="49" charset="-122"/>
                <a:ea typeface="楷体_GB2312" pitchFamily="49" charset="-122"/>
              </a:rPr>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540215" y="2420860"/>
            <a:ext cx="8325090" cy="2431435"/>
          </a:xfrm>
          <a:prstGeom prst="rect">
            <a:avLst/>
          </a:prstGeom>
        </p:spPr>
        <p:txBody>
          <a:bodyPr wrap="square">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加权</a:t>
            </a:r>
            <a:r>
              <a:rPr lang="zh-CN" altLang="en-US" dirty="0">
                <a:effectLst>
                  <a:outerShdw blurRad="38100" dist="38100" dir="2700000" algn="tl">
                    <a:srgbClr val="C0C0C0"/>
                  </a:outerShdw>
                </a:effectLst>
                <a:latin typeface="楷体_GB2312" pitchFamily="49" charset="-122"/>
                <a:ea typeface="楷体_GB2312" pitchFamily="49" charset="-122"/>
              </a:rPr>
              <a:t>算术平均数（</a:t>
            </a:r>
            <a:r>
              <a:rPr lang="en-US" altLang="zh-CN" dirty="0">
                <a:effectLst>
                  <a:outerShdw blurRad="38100" dist="38100" dir="2700000" algn="tl">
                    <a:srgbClr val="C0C0C0"/>
                  </a:outerShdw>
                </a:effectLst>
                <a:latin typeface="楷体_GB2312" pitchFamily="49" charset="-122"/>
                <a:ea typeface="楷体_GB2312" pitchFamily="49" charset="-122"/>
              </a:rPr>
              <a:t>Weighted Mean</a:t>
            </a:r>
            <a:r>
              <a:rPr lang="zh-CN" altLang="en-US" dirty="0">
                <a:effectLst>
                  <a:outerShdw blurRad="38100" dist="38100" dir="2700000" algn="tl">
                    <a:srgbClr val="C0C0C0"/>
                  </a:outerShdw>
                </a:effectLst>
                <a:latin typeface="楷体_GB2312" pitchFamily="49" charset="-122"/>
                <a:ea typeface="楷体_GB2312" pitchFamily="49" charset="-122"/>
              </a:rPr>
              <a:t>）</a:t>
            </a:r>
            <a:r>
              <a:rPr lang="zh-CN" altLang="en-US" dirty="0">
                <a:effectLst>
                  <a:outerShdw blurRad="38100" dist="38100" dir="2700000" algn="tl">
                    <a:srgbClr val="C0C0C0"/>
                  </a:outerShdw>
                </a:effectLst>
                <a:latin typeface="Times New Roman"/>
                <a:ea typeface="楷体_GB2312" pitchFamily="49" charset="-122"/>
              </a:rPr>
              <a:t> </a:t>
            </a:r>
            <a:endParaRPr lang="en-US" altLang="zh-CN" dirty="0" smtClean="0">
              <a:effectLst>
                <a:outerShdw blurRad="38100" dist="38100" dir="2700000" algn="tl">
                  <a:srgbClr val="C0C0C0"/>
                </a:outerShdw>
              </a:effectLst>
              <a:latin typeface="Times New Roman"/>
              <a:ea typeface="楷体_GB2312" pitchFamily="49" charset="-122"/>
            </a:endParaRPr>
          </a:p>
          <a:p>
            <a:pPr marL="342900" indent="-342900">
              <a:buFont typeface="Wingdings" panose="05000000000000000000" pitchFamily="2" charset="2"/>
              <a:buChar char="Ø"/>
              <a:defRPr/>
            </a:pPr>
            <a:r>
              <a:rPr lang="zh-CN" altLang="zh-CN" dirty="0"/>
              <a:t>各个变量值与其算术平均数的离差之和</a:t>
            </a:r>
            <a:r>
              <a:rPr lang="zh-CN" altLang="zh-CN" dirty="0" smtClean="0"/>
              <a:t>等于零</a:t>
            </a:r>
            <a:r>
              <a:rPr lang="zh-CN" altLang="en-US" dirty="0" smtClean="0"/>
              <a:t>。</a:t>
            </a:r>
            <a:endParaRPr lang="en-US" altLang="zh-CN" dirty="0" smtClean="0"/>
          </a:p>
          <a:p>
            <a:pPr marL="342900" indent="-342900">
              <a:buFont typeface="Wingdings" panose="05000000000000000000" pitchFamily="2" charset="2"/>
              <a:buChar char="Ø"/>
              <a:defRPr/>
            </a:pPr>
            <a:r>
              <a:rPr lang="zh-CN" altLang="zh-CN" dirty="0"/>
              <a:t>各个变量值与其算术平均数的离差平方和为最小值</a:t>
            </a:r>
            <a:r>
              <a:rPr lang="zh-CN" altLang="zh-CN" dirty="0" smtClean="0"/>
              <a:t>。</a:t>
            </a:r>
            <a:endParaRPr lang="en-US" altLang="zh-CN" dirty="0" smtClean="0"/>
          </a:p>
          <a:p>
            <a:pPr marL="342900" indent="-342900">
              <a:buFont typeface="Wingdings" panose="05000000000000000000" pitchFamily="2" charset="2"/>
              <a:buChar char="Ø"/>
              <a:defRPr/>
            </a:pPr>
            <a:r>
              <a:rPr lang="zh-CN" altLang="zh-CN" dirty="0"/>
              <a:t>若两组变量值</a:t>
            </a:r>
            <a:r>
              <a:rPr lang="en-US" altLang="zh-CN" i="1" dirty="0"/>
              <a:t>x</a:t>
            </a:r>
            <a:r>
              <a:rPr lang="en-US" altLang="zh-CN" i="1" baseline="-25000" dirty="0"/>
              <a:t>i</a:t>
            </a:r>
            <a:r>
              <a:rPr lang="zh-CN" altLang="zh-CN" dirty="0"/>
              <a:t>和</a:t>
            </a:r>
            <a:r>
              <a:rPr lang="en-US" altLang="zh-CN" i="1" dirty="0" err="1"/>
              <a:t>y</a:t>
            </a:r>
            <a:r>
              <a:rPr lang="en-US" altLang="zh-CN" i="1" baseline="-25000" dirty="0" err="1"/>
              <a:t>i</a:t>
            </a:r>
            <a:r>
              <a:rPr lang="zh-CN" altLang="zh-CN" dirty="0"/>
              <a:t>之间的关系是</a:t>
            </a:r>
            <a:r>
              <a:rPr lang="en-US" altLang="zh-CN" i="1" dirty="0" err="1"/>
              <a:t>y</a:t>
            </a:r>
            <a:r>
              <a:rPr lang="en-US" altLang="zh-CN" i="1" baseline="-25000" dirty="0" err="1"/>
              <a:t>i</a:t>
            </a:r>
            <a:r>
              <a:rPr lang="en-US" altLang="zh-CN" i="1" dirty="0"/>
              <a:t>=a</a:t>
            </a:r>
            <a:r>
              <a:rPr lang="zh-CN" altLang="zh-CN" dirty="0"/>
              <a:t>±</a:t>
            </a:r>
            <a:r>
              <a:rPr lang="en-US" altLang="zh-CN" i="1" dirty="0" err="1" smtClean="0"/>
              <a:t>bx</a:t>
            </a:r>
            <a:r>
              <a:rPr lang="en-US" altLang="zh-CN" i="1" baseline="-25000" dirty="0" err="1" smtClean="0"/>
              <a:t>i</a:t>
            </a:r>
            <a:r>
              <a:rPr lang="zh-CN" altLang="en-US" dirty="0" smtClean="0"/>
              <a:t>。</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endParaRPr lang="en-US" altLang="zh-CN" sz="2000" dirty="0">
              <a:latin typeface="楷体" pitchFamily="49" charset="-122"/>
              <a:ea typeface="楷体_GB2312"/>
            </a:endParaRPr>
          </a:p>
        </p:txBody>
      </p:sp>
      <p:sp>
        <p:nvSpPr>
          <p:cNvPr id="1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xmlns="" val="1267059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3663</TotalTime>
  <Words>5342</Words>
  <Application>Microsoft Office PowerPoint</Application>
  <PresentationFormat>全屏显示(4:3)</PresentationFormat>
  <Paragraphs>805</Paragraphs>
  <Slides>56</Slides>
  <Notes>5</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56</vt:i4>
      </vt:variant>
    </vt:vector>
  </HeadingPairs>
  <TitlesOfParts>
    <vt:vector size="58" baseType="lpstr">
      <vt:lpstr>默认设计模板</vt:lpstr>
      <vt:lpstr>公式</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vector>
  </TitlesOfParts>
  <Company>IBM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Wang Baojun</dc:creator>
  <cp:lastModifiedBy>Administrator</cp:lastModifiedBy>
  <cp:revision>214</cp:revision>
  <dcterms:created xsi:type="dcterms:W3CDTF">2007-08-22T02:58:30Z</dcterms:created>
  <dcterms:modified xsi:type="dcterms:W3CDTF">2014-08-17T11:25:19Z</dcterms:modified>
</cp:coreProperties>
</file>